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3" r:id="rId3"/>
    <p:sldId id="264" r:id="rId4"/>
    <p:sldId id="269" r:id="rId5"/>
    <p:sldId id="265" r:id="rId6"/>
    <p:sldId id="266" r:id="rId7"/>
    <p:sldId id="267" r:id="rId8"/>
    <p:sldId id="259" r:id="rId9"/>
    <p:sldId id="270" r:id="rId10"/>
    <p:sldId id="256" r:id="rId11"/>
    <p:sldId id="257" r:id="rId12"/>
    <p:sldId id="260" r:id="rId13"/>
    <p:sldId id="262" r:id="rId14"/>
    <p:sldId id="268" r:id="rId1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48" autoAdjust="0"/>
    <p:restoredTop sz="94660"/>
  </p:normalViewPr>
  <p:slideViewPr>
    <p:cSldViewPr snapToGrid="0">
      <p:cViewPr varScale="1">
        <p:scale>
          <a:sx n="88" d="100"/>
          <a:sy n="88" d="100"/>
        </p:scale>
        <p:origin x="13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885345181395614"/>
          <c:y val="8.5264094501583385E-2"/>
          <c:w val="0.60229321567991145"/>
          <c:h val="0.83212218454472386"/>
        </c:manualLayout>
      </c:layout>
      <c:pieChart>
        <c:varyColors val="1"/>
        <c:ser>
          <c:idx val="0"/>
          <c:order val="0"/>
          <c:tx>
            <c:strRef>
              <c:f>Sheet1!$B$1</c:f>
              <c:strCache>
                <c:ptCount val="1"/>
                <c:pt idx="0">
                  <c:v>Revenue 2025</c:v>
                </c:pt>
              </c:strCache>
            </c:strRef>
          </c:tx>
          <c:explosion val="12"/>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56A7-4908-A061-5DE1EBD5CD98}"/>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56A7-4908-A061-5DE1EBD5CD98}"/>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56A7-4908-A061-5DE1EBD5CD98}"/>
              </c:ext>
            </c:extLst>
          </c:dPt>
          <c:dPt>
            <c:idx val="3"/>
            <c:bubble3D val="0"/>
            <c:spPr>
              <a:solidFill>
                <a:schemeClr val="accent4"/>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56A7-4908-A061-5DE1EBD5CD98}"/>
              </c:ext>
            </c:extLst>
          </c:dPt>
          <c:dPt>
            <c:idx val="4"/>
            <c:bubble3D val="0"/>
            <c:spPr>
              <a:solidFill>
                <a:schemeClr val="accent5"/>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8-56A7-4908-A061-5DE1EBD5CD98}"/>
              </c:ext>
            </c:extLst>
          </c:dPt>
          <c:dLbls>
            <c:dLbl>
              <c:idx val="0"/>
              <c:layout>
                <c:manualLayout>
                  <c:x val="3.3334605950119785E-2"/>
                  <c:y val="-6.0708537700611798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56A7-4908-A061-5DE1EBD5CD98}"/>
                </c:ext>
                <c:ext xmlns:c15="http://schemas.microsoft.com/office/drawing/2012/chart" uri="{CE6537A1-D6FC-4f65-9D91-7224C49458BB}"/>
              </c:extLst>
            </c:dLbl>
            <c:dLbl>
              <c:idx val="1"/>
              <c:layout>
                <c:manualLayout>
                  <c:x val="-4.5456280841072571E-3"/>
                  <c:y val="5.442834414537602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56A7-4908-A061-5DE1EBD5CD98}"/>
                </c:ext>
                <c:ext xmlns:c15="http://schemas.microsoft.com/office/drawing/2012/chart" uri="{CE6537A1-D6FC-4f65-9D91-7224C49458BB}"/>
              </c:extLst>
            </c:dLbl>
            <c:dLbl>
              <c:idx val="2"/>
              <c:layout>
                <c:manualLayout>
                  <c:x val="-3.3334605950119785E-2"/>
                  <c:y val="9.420290332853555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56A7-4908-A061-5DE1EBD5CD98}"/>
                </c:ext>
                <c:ext xmlns:c15="http://schemas.microsoft.com/office/drawing/2012/chart" uri="{CE6537A1-D6FC-4f65-9D91-7224C49458BB}"/>
              </c:extLst>
            </c:dLbl>
            <c:dLbl>
              <c:idx val="3"/>
              <c:layout>
                <c:manualLayout>
                  <c:x val="-2.2728140420536218E-2"/>
                  <c:y val="7.32689248110832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56A7-4908-A061-5DE1EBD5CD98}"/>
                </c:ext>
                <c:ext xmlns:c15="http://schemas.microsoft.com/office/drawing/2012/chart" uri="{CE6537A1-D6FC-4f65-9D91-7224C49458BB}"/>
              </c:extLst>
            </c:dLbl>
            <c:dLbl>
              <c:idx val="4"/>
              <c:layout>
                <c:manualLayout>
                  <c:x val="6.8184421261608646E-2"/>
                  <c:y val="7.32689248110832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8-56A7-4908-A061-5DE1EBD5CD98}"/>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Sheet1!$A$2:$A$6</c:f>
              <c:strCache>
                <c:ptCount val="5"/>
                <c:pt idx="0">
                  <c:v>Tax Receipts, credits, aid-County</c:v>
                </c:pt>
                <c:pt idx="1">
                  <c:v>Special Assessments</c:v>
                </c:pt>
                <c:pt idx="2">
                  <c:v>Town Road allotment-State</c:v>
                </c:pt>
                <c:pt idx="3">
                  <c:v>Interest earned</c:v>
                </c:pt>
                <c:pt idx="4">
                  <c:v>Other</c:v>
                </c:pt>
              </c:strCache>
            </c:strRef>
          </c:cat>
          <c:val>
            <c:numRef>
              <c:f>Sheet1!$B$2:$B$6</c:f>
              <c:numCache>
                <c:formatCode>General</c:formatCode>
                <c:ptCount val="5"/>
                <c:pt idx="0">
                  <c:v>310745</c:v>
                </c:pt>
                <c:pt idx="1">
                  <c:v>32811</c:v>
                </c:pt>
                <c:pt idx="2">
                  <c:v>40929</c:v>
                </c:pt>
                <c:pt idx="3">
                  <c:v>13974</c:v>
                </c:pt>
                <c:pt idx="4">
                  <c:v>10196</c:v>
                </c:pt>
              </c:numCache>
            </c:numRef>
          </c:val>
          <c:extLst xmlns:c16r2="http://schemas.microsoft.com/office/drawing/2015/06/chart">
            <c:ext xmlns:c16="http://schemas.microsoft.com/office/drawing/2014/chart" uri="{C3380CC4-5D6E-409C-BE32-E72D297353CC}">
              <c16:uniqueId val="{00000000-0DD1-49DD-AA9B-452CDC617F68}"/>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51522489895495593"/>
          <c:y val="1.2346079066753078E-2"/>
        </c:manualLayout>
      </c:layout>
      <c:overlay val="0"/>
      <c:spPr>
        <a:noFill/>
        <a:ln>
          <a:noFill/>
        </a:ln>
        <a:effectLst/>
      </c:spPr>
      <c:txPr>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3318405309552757"/>
          <c:y val="0.10776198963058976"/>
          <c:w val="0.45801465223359716"/>
          <c:h val="0.6604914128321453"/>
        </c:manualLayout>
      </c:layout>
      <c:pieChart>
        <c:varyColors val="1"/>
        <c:ser>
          <c:idx val="0"/>
          <c:order val="0"/>
          <c:tx>
            <c:strRef>
              <c:f>Sheet1!$B$1</c:f>
              <c:strCache>
                <c:ptCount val="1"/>
                <c:pt idx="0">
                  <c:v>2025</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0-351E-477C-ABF2-2F289FC9AFC1}"/>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273B-4BE3-8E90-924732277717}"/>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273B-4BE3-8E90-924732277717}"/>
              </c:ext>
            </c:extLst>
          </c:dPt>
          <c:dLbls>
            <c:dLbl>
              <c:idx val="0"/>
              <c:layout>
                <c:manualLayout>
                  <c:x val="1.7122660492921375E-2"/>
                  <c:y val="5.0413156189241734E-2"/>
                </c:manualLayout>
              </c:layout>
              <c:spPr>
                <a:noFill/>
                <a:ln>
                  <a:noFill/>
                </a:ln>
                <a:effectLst/>
              </c:spPr>
              <c:txPr>
                <a:bodyPr rot="0" spcFirstLastPara="1" vertOverflow="ellipsis" vert="horz" wrap="square" lIns="38100" tIns="19050" rIns="38100" bIns="19050" anchor="ctr" anchorCtr="1">
                  <a:noAutofit/>
                </a:bodyPr>
                <a:lstStyle/>
                <a:p>
                  <a:pPr>
                    <a:defRPr sz="28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xmlns:c16r2="http://schemas.microsoft.com/office/drawing/2015/06/chart">
                <c:ext xmlns:c16="http://schemas.microsoft.com/office/drawing/2014/chart" uri="{C3380CC4-5D6E-409C-BE32-E72D297353CC}">
                  <c16:uniqueId val="{00000000-351E-477C-ABF2-2F289FC9AFC1}"/>
                </c:ext>
                <c:ext xmlns:c15="http://schemas.microsoft.com/office/drawing/2012/chart" uri="{CE6537A1-D6FC-4f65-9D91-7224C49458BB}">
                  <c15:layout>
                    <c:manualLayout>
                      <c:w val="0.24557467985456075"/>
                      <c:h val="0.21908117303953337"/>
                    </c:manualLayout>
                  </c15:layout>
                </c:ext>
              </c:extLst>
            </c:dLbl>
            <c:dLbl>
              <c:idx val="1"/>
              <c:layout>
                <c:manualLayout>
                  <c:x val="-0.14197544943051421"/>
                  <c:y val="-0.29116161697990928"/>
                </c:manualLayout>
              </c:layout>
              <c:spPr>
                <a:noFill/>
                <a:ln>
                  <a:noFill/>
                </a:ln>
                <a:effectLst/>
              </c:spPr>
              <c:txPr>
                <a:bodyPr rot="0" spcFirstLastPara="1" vertOverflow="ellipsis" vert="horz" wrap="square" lIns="38100" tIns="19050" rIns="38100" bIns="19050" anchor="ctr" anchorCtr="1">
                  <a:noAutofit/>
                </a:bodyPr>
                <a:lstStyle/>
                <a:p>
                  <a:pPr>
                    <a:defRPr sz="2800" b="1" i="0" u="none" strike="noStrike" kern="1200" spc="0" baseline="0">
                      <a:solidFill>
                        <a:schemeClr val="accent2"/>
                      </a:solidFill>
                      <a:latin typeface="+mn-lt"/>
                      <a:ea typeface="+mn-ea"/>
                      <a:cs typeface="+mn-cs"/>
                    </a:defRPr>
                  </a:pPr>
                  <a:endParaRPr lang="en-US"/>
                </a:p>
              </c:txPr>
              <c:dLblPos val="bestFit"/>
              <c:showLegendKey val="0"/>
              <c:showVal val="1"/>
              <c:showCatName val="1"/>
              <c:showSerName val="0"/>
              <c:showPercent val="1"/>
              <c:showBubbleSize val="0"/>
              <c:extLst xmlns:c16r2="http://schemas.microsoft.com/office/drawing/2015/06/chart">
                <c:ext xmlns:c16="http://schemas.microsoft.com/office/drawing/2014/chart" uri="{C3380CC4-5D6E-409C-BE32-E72D297353CC}">
                  <c16:uniqueId val="{00000003-273B-4BE3-8E90-924732277717}"/>
                </c:ext>
                <c:ext xmlns:c15="http://schemas.microsoft.com/office/drawing/2012/chart" uri="{CE6537A1-D6FC-4f65-9D91-7224C49458BB}">
                  <c15:layout>
                    <c:manualLayout>
                      <c:w val="0.29938971871873066"/>
                      <c:h val="0.20467741412832144"/>
                    </c:manualLayout>
                  </c15:layout>
                </c:ext>
              </c:extLst>
            </c:dLbl>
            <c:dLbl>
              <c:idx val="2"/>
              <c:layout>
                <c:manualLayout>
                  <c:x val="-4.3520151596216181E-2"/>
                  <c:y val="6.0701474400518471E-2"/>
                </c:manualLayout>
              </c:layout>
              <c:spPr>
                <a:noFill/>
                <a:ln>
                  <a:noFill/>
                </a:ln>
                <a:effectLst/>
              </c:spPr>
              <c:txPr>
                <a:bodyPr rot="0" spcFirstLastPara="1" vertOverflow="ellipsis" vert="horz" wrap="square" lIns="38100" tIns="19050" rIns="38100" bIns="19050" anchor="ctr" anchorCtr="1">
                  <a:noAutofit/>
                </a:bodyPr>
                <a:lstStyle/>
                <a:p>
                  <a:pPr>
                    <a:defRPr sz="2800" b="1" i="0" u="none" strike="noStrike" kern="1200" spc="0" baseline="0">
                      <a:solidFill>
                        <a:schemeClr val="accent3"/>
                      </a:solidFill>
                      <a:latin typeface="+mn-lt"/>
                      <a:ea typeface="+mn-ea"/>
                      <a:cs typeface="+mn-cs"/>
                    </a:defRPr>
                  </a:pPr>
                  <a:endParaRPr lang="en-US"/>
                </a:p>
              </c:txPr>
              <c:dLblPos val="bestFit"/>
              <c:showLegendKey val="0"/>
              <c:showVal val="1"/>
              <c:showCatName val="1"/>
              <c:showSerName val="0"/>
              <c:showPercent val="1"/>
              <c:showBubbleSize val="0"/>
              <c:extLst xmlns:c16r2="http://schemas.microsoft.com/office/drawing/2015/06/chart">
                <c:ext xmlns:c16="http://schemas.microsoft.com/office/drawing/2014/chart" uri="{C3380CC4-5D6E-409C-BE32-E72D297353CC}">
                  <c16:uniqueId val="{00000005-273B-4BE3-8E90-924732277717}"/>
                </c:ext>
                <c:ext xmlns:c15="http://schemas.microsoft.com/office/drawing/2012/chart" uri="{CE6537A1-D6FC-4f65-9D91-7224C49458BB}">
                  <c15:layout>
                    <c:manualLayout>
                      <c:w val="0.29729219280834779"/>
                      <c:h val="0.15735077770576797"/>
                    </c:manualLayout>
                  </c15:layout>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Fire Dept/EMS</c:v>
                </c:pt>
                <c:pt idx="1">
                  <c:v>Road and Bridge</c:v>
                </c:pt>
                <c:pt idx="2">
                  <c:v>General Fund</c:v>
                </c:pt>
              </c:strCache>
            </c:strRef>
          </c:cat>
          <c:val>
            <c:numRef>
              <c:f>Sheet1!$B$2:$B$4</c:f>
              <c:numCache>
                <c:formatCode>General</c:formatCode>
                <c:ptCount val="3"/>
                <c:pt idx="0">
                  <c:v>78696</c:v>
                </c:pt>
                <c:pt idx="1">
                  <c:v>185233</c:v>
                </c:pt>
                <c:pt idx="2">
                  <c:v>41366</c:v>
                </c:pt>
              </c:numCache>
            </c:numRef>
          </c:val>
          <c:extLst xmlns:c16r2="http://schemas.microsoft.com/office/drawing/2015/06/chart">
            <c:ext xmlns:c16="http://schemas.microsoft.com/office/drawing/2014/chart" uri="{C3380CC4-5D6E-409C-BE32-E72D297353CC}">
              <c16:uniqueId val="{00000000-1525-490B-8EF8-2938A549B011}"/>
            </c:ext>
          </c:extLst>
        </c:ser>
        <c:ser>
          <c:idx val="1"/>
          <c:order val="1"/>
          <c:tx>
            <c:strRef>
              <c:f>Sheet1!#REF!</c:f>
              <c:strCache>
                <c:ptCount val="1"/>
                <c:pt idx="0">
                  <c:v>#REF!</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7-273B-4BE3-8E90-924732277717}"/>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Fire Dept/EMS</c:v>
                </c:pt>
                <c:pt idx="1">
                  <c:v>Road and Bridge</c:v>
                </c:pt>
                <c:pt idx="2">
                  <c:v>General Fund</c:v>
                </c:pt>
              </c:strCache>
            </c:strRef>
          </c:cat>
          <c:val>
            <c:numRef>
              <c:f>Sheet1!#REF!</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1-1525-490B-8EF8-2938A549B011}"/>
            </c:ext>
          </c:extLst>
        </c:ser>
        <c:ser>
          <c:idx val="2"/>
          <c:order val="2"/>
          <c:tx>
            <c:strRef>
              <c:f>Sheet1!#REF!</c:f>
              <c:strCache>
                <c:ptCount val="1"/>
                <c:pt idx="0">
                  <c:v>#REF!</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2D-273B-4BE3-8E90-924732277717}"/>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Fire Dept/EMS</c:v>
                </c:pt>
                <c:pt idx="1">
                  <c:v>Road and Bridge</c:v>
                </c:pt>
                <c:pt idx="2">
                  <c:v>General Fund</c:v>
                </c:pt>
              </c:strCache>
            </c:strRef>
          </c:cat>
          <c:val>
            <c:numRef>
              <c:f>Sheet1!#REF!</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2-1525-490B-8EF8-2938A549B011}"/>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0.71142</cdr:x>
      <cdr:y>0.30066</cdr:y>
    </cdr:from>
    <cdr:to>
      <cdr:x>1</cdr:x>
      <cdr:y>0.39554</cdr:y>
    </cdr:to>
    <cdr:sp macro="" textlink="">
      <cdr:nvSpPr>
        <cdr:cNvPr id="2" name="TextBox 1">
          <a:extLst xmlns:a="http://schemas.openxmlformats.org/drawingml/2006/main">
            <a:ext uri="{FF2B5EF4-FFF2-40B4-BE49-F238E27FC236}">
              <a16:creationId xmlns:a16="http://schemas.microsoft.com/office/drawing/2014/main" xmlns="" id="{2D1CEF69-808F-B758-FA76-DEB2C69A2A35}"/>
            </a:ext>
          </a:extLst>
        </cdr:cNvPr>
        <cdr:cNvSpPr txBox="1"/>
      </cdr:nvSpPr>
      <cdr:spPr>
        <a:xfrm xmlns:a="http://schemas.openxmlformats.org/drawingml/2006/main">
          <a:off x="6902819" y="1855674"/>
          <a:ext cx="2568540" cy="5856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0.75496</cdr:x>
      <cdr:y>0.30317</cdr:y>
    </cdr:from>
    <cdr:to>
      <cdr:x>1</cdr:x>
      <cdr:y>0.40553</cdr:y>
    </cdr:to>
    <cdr:sp macro="" textlink="">
      <cdr:nvSpPr>
        <cdr:cNvPr id="3" name="TextBox 2">
          <a:extLst xmlns:a="http://schemas.openxmlformats.org/drawingml/2006/main">
            <a:ext uri="{FF2B5EF4-FFF2-40B4-BE49-F238E27FC236}">
              <a16:creationId xmlns:a16="http://schemas.microsoft.com/office/drawing/2014/main" xmlns="" id="{081D8787-6A8D-01DC-8081-61FBF02DF1CA}"/>
            </a:ext>
          </a:extLst>
        </cdr:cNvPr>
        <cdr:cNvSpPr txBox="1"/>
      </cdr:nvSpPr>
      <cdr:spPr>
        <a:xfrm xmlns:a="http://schemas.openxmlformats.org/drawingml/2006/main">
          <a:off x="7229022" y="1871141"/>
          <a:ext cx="2180986" cy="6318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0.70445</cdr:x>
      <cdr:y>0.36301</cdr:y>
    </cdr:from>
    <cdr:to>
      <cdr:x>1</cdr:x>
      <cdr:y>0.48269</cdr:y>
    </cdr:to>
    <cdr:sp macro="" textlink="">
      <cdr:nvSpPr>
        <cdr:cNvPr id="4" name="TextBox 3">
          <a:extLst xmlns:a="http://schemas.openxmlformats.org/drawingml/2006/main">
            <a:ext uri="{FF2B5EF4-FFF2-40B4-BE49-F238E27FC236}">
              <a16:creationId xmlns:a16="http://schemas.microsoft.com/office/drawing/2014/main" xmlns="" id="{878E26F8-58DC-3966-73E2-EE9AA3DD5A48}"/>
            </a:ext>
          </a:extLst>
        </cdr:cNvPr>
        <cdr:cNvSpPr txBox="1"/>
      </cdr:nvSpPr>
      <cdr:spPr>
        <a:xfrm xmlns:a="http://schemas.openxmlformats.org/drawingml/2006/main">
          <a:off x="6269973" y="2240473"/>
          <a:ext cx="2630513" cy="7386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0.78526</cdr:x>
      <cdr:y>0.294</cdr:y>
    </cdr:from>
    <cdr:to>
      <cdr:x>1</cdr:x>
      <cdr:y>0.39887</cdr:y>
    </cdr:to>
    <cdr:sp macro="" textlink="">
      <cdr:nvSpPr>
        <cdr:cNvPr id="5" name="TextBox 4">
          <a:extLst xmlns:a="http://schemas.openxmlformats.org/drawingml/2006/main">
            <a:ext uri="{FF2B5EF4-FFF2-40B4-BE49-F238E27FC236}">
              <a16:creationId xmlns:a16="http://schemas.microsoft.com/office/drawing/2014/main" xmlns="" id="{17CE376B-5AC7-F33B-0612-E72D2DD410C0}"/>
            </a:ext>
          </a:extLst>
        </cdr:cNvPr>
        <cdr:cNvSpPr txBox="1"/>
      </cdr:nvSpPr>
      <cdr:spPr>
        <a:xfrm xmlns:a="http://schemas.openxmlformats.org/drawingml/2006/main">
          <a:off x="7814649" y="1814578"/>
          <a:ext cx="2137025" cy="6472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0.79145</cdr:x>
      <cdr:y>0.31731</cdr:y>
    </cdr:from>
    <cdr:to>
      <cdr:x>1</cdr:x>
      <cdr:y>0.42384</cdr:y>
    </cdr:to>
    <cdr:sp macro="" textlink="">
      <cdr:nvSpPr>
        <cdr:cNvPr id="6" name="TextBox 5">
          <a:extLst xmlns:a="http://schemas.openxmlformats.org/drawingml/2006/main">
            <a:ext uri="{FF2B5EF4-FFF2-40B4-BE49-F238E27FC236}">
              <a16:creationId xmlns:a16="http://schemas.microsoft.com/office/drawing/2014/main" xmlns="" id="{709E714A-D15C-510F-F277-0DF6B7B2C3A6}"/>
            </a:ext>
          </a:extLst>
        </cdr:cNvPr>
        <cdr:cNvSpPr txBox="1"/>
      </cdr:nvSpPr>
      <cdr:spPr>
        <a:xfrm xmlns:a="http://schemas.openxmlformats.org/drawingml/2006/main">
          <a:off x="7876294" y="1958416"/>
          <a:ext cx="2075380" cy="6575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794E9B0-83B7-4114-87E3-AC44E77B7006}"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AF44A8-B8A8-483D-9DAB-AB73AE6BE24C}" type="slidenum">
              <a:rPr lang="en-US" smtClean="0"/>
              <a:t>‹#›</a:t>
            </a:fld>
            <a:endParaRPr lang="en-US"/>
          </a:p>
        </p:txBody>
      </p:sp>
    </p:spTree>
    <p:extLst>
      <p:ext uri="{BB962C8B-B14F-4D97-AF65-F5344CB8AC3E}">
        <p14:creationId xmlns:p14="http://schemas.microsoft.com/office/powerpoint/2010/main" val="348515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94E9B0-83B7-4114-87E3-AC44E77B7006}"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AF44A8-B8A8-483D-9DAB-AB73AE6BE24C}" type="slidenum">
              <a:rPr lang="en-US" smtClean="0"/>
              <a:t>‹#›</a:t>
            </a:fld>
            <a:endParaRPr lang="en-US"/>
          </a:p>
        </p:txBody>
      </p:sp>
    </p:spTree>
    <p:extLst>
      <p:ext uri="{BB962C8B-B14F-4D97-AF65-F5344CB8AC3E}">
        <p14:creationId xmlns:p14="http://schemas.microsoft.com/office/powerpoint/2010/main" val="1984978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94E9B0-83B7-4114-87E3-AC44E77B7006}"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AF44A8-B8A8-483D-9DAB-AB73AE6BE24C}" type="slidenum">
              <a:rPr lang="en-US" smtClean="0"/>
              <a:t>‹#›</a:t>
            </a:fld>
            <a:endParaRPr lang="en-US"/>
          </a:p>
        </p:txBody>
      </p:sp>
    </p:spTree>
    <p:extLst>
      <p:ext uri="{BB962C8B-B14F-4D97-AF65-F5344CB8AC3E}">
        <p14:creationId xmlns:p14="http://schemas.microsoft.com/office/powerpoint/2010/main" val="3094278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94E9B0-83B7-4114-87E3-AC44E77B7006}"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AF44A8-B8A8-483D-9DAB-AB73AE6BE24C}" type="slidenum">
              <a:rPr lang="en-US" smtClean="0"/>
              <a:t>‹#›</a:t>
            </a:fld>
            <a:endParaRPr lang="en-US"/>
          </a:p>
        </p:txBody>
      </p:sp>
    </p:spTree>
    <p:extLst>
      <p:ext uri="{BB962C8B-B14F-4D97-AF65-F5344CB8AC3E}">
        <p14:creationId xmlns:p14="http://schemas.microsoft.com/office/powerpoint/2010/main" val="3682738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94E9B0-83B7-4114-87E3-AC44E77B7006}"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AF44A8-B8A8-483D-9DAB-AB73AE6BE24C}" type="slidenum">
              <a:rPr lang="en-US" smtClean="0"/>
              <a:t>‹#›</a:t>
            </a:fld>
            <a:endParaRPr lang="en-US"/>
          </a:p>
        </p:txBody>
      </p:sp>
    </p:spTree>
    <p:extLst>
      <p:ext uri="{BB962C8B-B14F-4D97-AF65-F5344CB8AC3E}">
        <p14:creationId xmlns:p14="http://schemas.microsoft.com/office/powerpoint/2010/main" val="283686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94E9B0-83B7-4114-87E3-AC44E77B7006}"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AF44A8-B8A8-483D-9DAB-AB73AE6BE24C}" type="slidenum">
              <a:rPr lang="en-US" smtClean="0"/>
              <a:t>‹#›</a:t>
            </a:fld>
            <a:endParaRPr lang="en-US"/>
          </a:p>
        </p:txBody>
      </p:sp>
    </p:spTree>
    <p:extLst>
      <p:ext uri="{BB962C8B-B14F-4D97-AF65-F5344CB8AC3E}">
        <p14:creationId xmlns:p14="http://schemas.microsoft.com/office/powerpoint/2010/main" val="3937829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94E9B0-83B7-4114-87E3-AC44E77B7006}" type="datetimeFigureOut">
              <a:rPr lang="en-US" smtClean="0"/>
              <a:t>3/2/2026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AF44A8-B8A8-483D-9DAB-AB73AE6BE24C}" type="slidenum">
              <a:rPr lang="en-US" smtClean="0"/>
              <a:t>‹#›</a:t>
            </a:fld>
            <a:endParaRPr lang="en-US"/>
          </a:p>
        </p:txBody>
      </p:sp>
    </p:spTree>
    <p:extLst>
      <p:ext uri="{BB962C8B-B14F-4D97-AF65-F5344CB8AC3E}">
        <p14:creationId xmlns:p14="http://schemas.microsoft.com/office/powerpoint/2010/main" val="275458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94E9B0-83B7-4114-87E3-AC44E77B7006}" type="datetimeFigureOut">
              <a:rPr lang="en-US" smtClean="0"/>
              <a:t>3/2/2026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AF44A8-B8A8-483D-9DAB-AB73AE6BE24C}" type="slidenum">
              <a:rPr lang="en-US" smtClean="0"/>
              <a:t>‹#›</a:t>
            </a:fld>
            <a:endParaRPr lang="en-US"/>
          </a:p>
        </p:txBody>
      </p:sp>
    </p:spTree>
    <p:extLst>
      <p:ext uri="{BB962C8B-B14F-4D97-AF65-F5344CB8AC3E}">
        <p14:creationId xmlns:p14="http://schemas.microsoft.com/office/powerpoint/2010/main" val="391982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94E9B0-83B7-4114-87E3-AC44E77B7006}" type="datetimeFigureOut">
              <a:rPr lang="en-US" smtClean="0"/>
              <a:t>3/2/2026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AF44A8-B8A8-483D-9DAB-AB73AE6BE24C}" type="slidenum">
              <a:rPr lang="en-US" smtClean="0"/>
              <a:t>‹#›</a:t>
            </a:fld>
            <a:endParaRPr lang="en-US"/>
          </a:p>
        </p:txBody>
      </p:sp>
    </p:spTree>
    <p:extLst>
      <p:ext uri="{BB962C8B-B14F-4D97-AF65-F5344CB8AC3E}">
        <p14:creationId xmlns:p14="http://schemas.microsoft.com/office/powerpoint/2010/main" val="1691082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94E9B0-83B7-4114-87E3-AC44E77B7006}"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AF44A8-B8A8-483D-9DAB-AB73AE6BE24C}" type="slidenum">
              <a:rPr lang="en-US" smtClean="0"/>
              <a:t>‹#›</a:t>
            </a:fld>
            <a:endParaRPr lang="en-US"/>
          </a:p>
        </p:txBody>
      </p:sp>
    </p:spTree>
    <p:extLst>
      <p:ext uri="{BB962C8B-B14F-4D97-AF65-F5344CB8AC3E}">
        <p14:creationId xmlns:p14="http://schemas.microsoft.com/office/powerpoint/2010/main" val="2804807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94E9B0-83B7-4114-87E3-AC44E77B7006}"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AF44A8-B8A8-483D-9DAB-AB73AE6BE24C}" type="slidenum">
              <a:rPr lang="en-US" smtClean="0"/>
              <a:t>‹#›</a:t>
            </a:fld>
            <a:endParaRPr lang="en-US"/>
          </a:p>
        </p:txBody>
      </p:sp>
    </p:spTree>
    <p:extLst>
      <p:ext uri="{BB962C8B-B14F-4D97-AF65-F5344CB8AC3E}">
        <p14:creationId xmlns:p14="http://schemas.microsoft.com/office/powerpoint/2010/main" val="14338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94E9B0-83B7-4114-87E3-AC44E77B7006}" type="datetimeFigureOut">
              <a:rPr lang="en-US" smtClean="0"/>
              <a:t>3/2/2026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AF44A8-B8A8-483D-9DAB-AB73AE6BE24C}" type="slidenum">
              <a:rPr lang="en-US" smtClean="0"/>
              <a:t>‹#›</a:t>
            </a:fld>
            <a:endParaRPr lang="en-US"/>
          </a:p>
        </p:txBody>
      </p:sp>
    </p:spTree>
    <p:extLst>
      <p:ext uri="{BB962C8B-B14F-4D97-AF65-F5344CB8AC3E}">
        <p14:creationId xmlns:p14="http://schemas.microsoft.com/office/powerpoint/2010/main" val="768787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outhafricatoday.net/environment/beyond-reforestation-lets-try-proforestation/"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reativecommons.org/licenses/by-nd/3.0/" TargetMode="Externa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yenglishcornerfor2eso.blogspot.com/2017/09/"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PLT0TC@arvig.net" TargetMode="External"/><Relationship Id="rId2" Type="http://schemas.openxmlformats.org/officeDocument/2006/relationships/hyperlink" Target="https://www.pinelaketownshipotcmn.govpq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hyperlink" Target="https://suburbancorrespondent.blogspot.com/2016/07/"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BB169DEF-D5E2-D9E8-A031-377AD5EC418C}"/>
              </a:ext>
            </a:extLst>
          </p:cNvPr>
          <p:cNvPicPr>
            <a:picLocks noChangeAspect="1"/>
          </p:cNvPicPr>
          <p:nvPr/>
        </p:nvPicPr>
        <p:blipFill>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4194" b="11537"/>
          <a:stretch>
            <a:fillRect/>
          </a:stretch>
        </p:blipFill>
        <p:spPr>
          <a:xfrm>
            <a:off x="2425871" y="2451230"/>
            <a:ext cx="7053923" cy="3028686"/>
          </a:xfrm>
          <a:prstGeom prst="rect">
            <a:avLst/>
          </a:prstGeom>
        </p:spPr>
      </p:pic>
      <p:sp>
        <p:nvSpPr>
          <p:cNvPr id="7" name="TextBox 6">
            <a:extLst>
              <a:ext uri="{FF2B5EF4-FFF2-40B4-BE49-F238E27FC236}">
                <a16:creationId xmlns:a16="http://schemas.microsoft.com/office/drawing/2014/main" xmlns="" id="{D3ED14C4-6461-EF9D-4612-B84BC87837A0}"/>
              </a:ext>
            </a:extLst>
          </p:cNvPr>
          <p:cNvSpPr txBox="1"/>
          <p:nvPr/>
        </p:nvSpPr>
        <p:spPr>
          <a:xfrm>
            <a:off x="9865722" y="6657945"/>
            <a:ext cx="23262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southafricatoday.net/environment/beyond-reforestation-lets-try-proforestation/">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d/3.0/">
                  <a:extLst>
                    <a:ext uri="{A12FA001-AC4F-418D-AE19-62706E023703}">
                      <ahyp:hlinkClr xmlns:ahyp="http://schemas.microsoft.com/office/drawing/2018/hyperlinkcolor" xmlns="" val="tx"/>
                    </a:ext>
                  </a:extLst>
                </a:hlinkClick>
              </a:rPr>
              <a:t>CC BY-ND</a:t>
            </a:r>
            <a:endParaRPr lang="en-US" sz="700">
              <a:solidFill>
                <a:srgbClr val="FFFFFF"/>
              </a:solidFill>
            </a:endParaRPr>
          </a:p>
        </p:txBody>
      </p:sp>
      <p:sp>
        <p:nvSpPr>
          <p:cNvPr id="2" name="Title 1">
            <a:extLst>
              <a:ext uri="{FF2B5EF4-FFF2-40B4-BE49-F238E27FC236}">
                <a16:creationId xmlns:a16="http://schemas.microsoft.com/office/drawing/2014/main" xmlns="" id="{E478F9D0-E0BE-EDAC-E87A-AD7A161393DC}"/>
              </a:ext>
            </a:extLst>
          </p:cNvPr>
          <p:cNvSpPr>
            <a:spLocks noGrp="1"/>
          </p:cNvSpPr>
          <p:nvPr>
            <p:ph type="ctrTitle"/>
          </p:nvPr>
        </p:nvSpPr>
        <p:spPr>
          <a:xfrm>
            <a:off x="1523999" y="351016"/>
            <a:ext cx="9144000" cy="1749198"/>
          </a:xfrm>
        </p:spPr>
        <p:txBody>
          <a:bodyPr>
            <a:normAutofit/>
          </a:bodyPr>
          <a:lstStyle/>
          <a:p>
            <a:r>
              <a:rPr lang="en-US" b="1" i="1" dirty="0">
                <a:solidFill>
                  <a:srgbClr val="FFFFFF"/>
                </a:solidFill>
              </a:rPr>
              <a:t>Pine Lake Township</a:t>
            </a:r>
          </a:p>
        </p:txBody>
      </p:sp>
      <p:sp>
        <p:nvSpPr>
          <p:cNvPr id="3" name="Subtitle 2">
            <a:extLst>
              <a:ext uri="{FF2B5EF4-FFF2-40B4-BE49-F238E27FC236}">
                <a16:creationId xmlns:a16="http://schemas.microsoft.com/office/drawing/2014/main" xmlns="" id="{75A57467-4D6A-085D-58B1-D538EE7F21CE}"/>
              </a:ext>
            </a:extLst>
          </p:cNvPr>
          <p:cNvSpPr>
            <a:spLocks noGrp="1"/>
          </p:cNvSpPr>
          <p:nvPr>
            <p:ph type="subTitle" idx="1"/>
          </p:nvPr>
        </p:nvSpPr>
        <p:spPr>
          <a:xfrm>
            <a:off x="3593562" y="3416375"/>
            <a:ext cx="4718540" cy="1098395"/>
          </a:xfrm>
        </p:spPr>
        <p:txBody>
          <a:bodyPr>
            <a:normAutofit/>
          </a:bodyPr>
          <a:lstStyle/>
          <a:p>
            <a:r>
              <a:rPr lang="en-US" i="1" dirty="0">
                <a:solidFill>
                  <a:srgbClr val="FFFFFF"/>
                </a:solidFill>
              </a:rPr>
              <a:t>March</a:t>
            </a:r>
            <a:r>
              <a:rPr lang="en-US" dirty="0">
                <a:solidFill>
                  <a:srgbClr val="FFFFFF"/>
                </a:solidFill>
              </a:rPr>
              <a:t> 10, 2026</a:t>
            </a:r>
          </a:p>
          <a:p>
            <a:endParaRPr lang="en-US" dirty="0">
              <a:solidFill>
                <a:srgbClr val="FFFFFF"/>
              </a:solidFill>
            </a:endParaRPr>
          </a:p>
        </p:txBody>
      </p:sp>
      <p:sp>
        <p:nvSpPr>
          <p:cNvPr id="10" name="TextBox 9">
            <a:extLst>
              <a:ext uri="{FF2B5EF4-FFF2-40B4-BE49-F238E27FC236}">
                <a16:creationId xmlns:a16="http://schemas.microsoft.com/office/drawing/2014/main" xmlns="" id="{FCE2C499-F7B2-58DF-571A-C5B9C8A88FBE}"/>
              </a:ext>
            </a:extLst>
          </p:cNvPr>
          <p:cNvSpPr txBox="1"/>
          <p:nvPr/>
        </p:nvSpPr>
        <p:spPr>
          <a:xfrm>
            <a:off x="3675185" y="2415390"/>
            <a:ext cx="5209223" cy="830997"/>
          </a:xfrm>
          <a:prstGeom prst="rect">
            <a:avLst/>
          </a:prstGeom>
          <a:noFill/>
        </p:spPr>
        <p:txBody>
          <a:bodyPr wrap="square" rtlCol="0">
            <a:spAutoFit/>
          </a:bodyPr>
          <a:lstStyle/>
          <a:p>
            <a:r>
              <a:rPr lang="en-US" sz="4800" i="1" dirty="0">
                <a:solidFill>
                  <a:srgbClr val="FFFFFF"/>
                </a:solidFill>
              </a:rPr>
              <a:t>Annual Meeting</a:t>
            </a:r>
          </a:p>
        </p:txBody>
      </p:sp>
    </p:spTree>
    <p:extLst>
      <p:ext uri="{BB962C8B-B14F-4D97-AF65-F5344CB8AC3E}">
        <p14:creationId xmlns:p14="http://schemas.microsoft.com/office/powerpoint/2010/main" val="596541302"/>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3257" y="0"/>
            <a:ext cx="9144000" cy="899767"/>
          </a:xfrm>
        </p:spPr>
        <p:txBody>
          <a:bodyPr>
            <a:normAutofit/>
          </a:bodyPr>
          <a:lstStyle/>
          <a:p>
            <a:r>
              <a:rPr lang="en-US" sz="3600"/>
              <a:t>Revenue summary</a:t>
            </a:r>
            <a:endParaRPr lang="en-US" sz="3600" dirty="0"/>
          </a:p>
        </p:txBody>
      </p:sp>
      <p:graphicFrame>
        <p:nvGraphicFramePr>
          <p:cNvPr id="6" name="Chart 5"/>
          <p:cNvGraphicFramePr/>
          <p:nvPr>
            <p:extLst>
              <p:ext uri="{D42A27DB-BD31-4B8C-83A1-F6EECF244321}">
                <p14:modId xmlns:p14="http://schemas.microsoft.com/office/powerpoint/2010/main" val="4096645194"/>
              </p:ext>
            </p:extLst>
          </p:nvPr>
        </p:nvGraphicFramePr>
        <p:xfrm>
          <a:off x="1905160" y="395654"/>
          <a:ext cx="8381680" cy="60666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142574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0996" y="956108"/>
            <a:ext cx="9144000" cy="972444"/>
          </a:xfrm>
        </p:spPr>
        <p:txBody>
          <a:bodyPr>
            <a:normAutofit fontScale="90000"/>
          </a:bodyPr>
          <a:lstStyle/>
          <a:p>
            <a:r>
              <a:rPr lang="en-US" dirty="0"/>
              <a:t>Expense by Fund</a:t>
            </a:r>
            <a:br>
              <a:rPr lang="en-US" dirty="0"/>
            </a:br>
            <a:endParaRPr lang="en-US" dirty="0"/>
          </a:p>
        </p:txBody>
      </p:sp>
      <p:graphicFrame>
        <p:nvGraphicFramePr>
          <p:cNvPr id="6" name="Chart 5"/>
          <p:cNvGraphicFramePr/>
          <p:nvPr>
            <p:extLst>
              <p:ext uri="{D42A27DB-BD31-4B8C-83A1-F6EECF244321}">
                <p14:modId xmlns:p14="http://schemas.microsoft.com/office/powerpoint/2010/main" val="3810247814"/>
              </p:ext>
            </p:extLst>
          </p:nvPr>
        </p:nvGraphicFramePr>
        <p:xfrm>
          <a:off x="551051" y="1231141"/>
          <a:ext cx="9951674" cy="617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xmlns="" id="{F738DDDF-885D-8718-01F1-9EAA74D2B4C7}"/>
              </a:ext>
            </a:extLst>
          </p:cNvPr>
          <p:cNvSpPr txBox="1"/>
          <p:nvPr/>
        </p:nvSpPr>
        <p:spPr>
          <a:xfrm>
            <a:off x="1019908" y="5440271"/>
            <a:ext cx="3657600" cy="461665"/>
          </a:xfrm>
          <a:prstGeom prst="rect">
            <a:avLst/>
          </a:prstGeom>
          <a:noFill/>
        </p:spPr>
        <p:txBody>
          <a:bodyPr wrap="square" rtlCol="0">
            <a:spAutoFit/>
          </a:bodyPr>
          <a:lstStyle/>
          <a:p>
            <a:r>
              <a:rPr lang="en-US" sz="2400" b="1" dirty="0"/>
              <a:t>5-year average = $255,000</a:t>
            </a:r>
          </a:p>
        </p:txBody>
      </p:sp>
      <p:sp>
        <p:nvSpPr>
          <p:cNvPr id="4" name="TextBox 3">
            <a:extLst>
              <a:ext uri="{FF2B5EF4-FFF2-40B4-BE49-F238E27FC236}">
                <a16:creationId xmlns:a16="http://schemas.microsoft.com/office/drawing/2014/main" xmlns="" id="{3D0911FE-2A5A-7A46-15DF-291ADE44ED98}"/>
              </a:ext>
            </a:extLst>
          </p:cNvPr>
          <p:cNvSpPr txBox="1"/>
          <p:nvPr/>
        </p:nvSpPr>
        <p:spPr>
          <a:xfrm>
            <a:off x="509954" y="2831123"/>
            <a:ext cx="3657600" cy="738664"/>
          </a:xfrm>
          <a:prstGeom prst="rect">
            <a:avLst/>
          </a:prstGeom>
          <a:noFill/>
        </p:spPr>
        <p:txBody>
          <a:bodyPr wrap="square" rtlCol="0">
            <a:spAutoFit/>
          </a:bodyPr>
          <a:lstStyle/>
          <a:p>
            <a:r>
              <a:rPr lang="en-US" sz="2400" b="1" dirty="0"/>
              <a:t>5-year average = $33,800</a:t>
            </a:r>
          </a:p>
          <a:p>
            <a:endParaRPr lang="en-US" dirty="0"/>
          </a:p>
        </p:txBody>
      </p:sp>
      <p:sp>
        <p:nvSpPr>
          <p:cNvPr id="5" name="TextBox 4">
            <a:extLst>
              <a:ext uri="{FF2B5EF4-FFF2-40B4-BE49-F238E27FC236}">
                <a16:creationId xmlns:a16="http://schemas.microsoft.com/office/drawing/2014/main" xmlns="" id="{159CA5B2-ADBD-AF3A-584B-FA5D003EAD01}"/>
              </a:ext>
            </a:extLst>
          </p:cNvPr>
          <p:cNvSpPr txBox="1"/>
          <p:nvPr/>
        </p:nvSpPr>
        <p:spPr>
          <a:xfrm>
            <a:off x="8393986" y="2831123"/>
            <a:ext cx="3445827" cy="461665"/>
          </a:xfrm>
          <a:prstGeom prst="rect">
            <a:avLst/>
          </a:prstGeom>
          <a:noFill/>
        </p:spPr>
        <p:txBody>
          <a:bodyPr wrap="square" rtlCol="0">
            <a:spAutoFit/>
          </a:bodyPr>
          <a:lstStyle/>
          <a:p>
            <a:r>
              <a:rPr lang="en-US" sz="2400" b="1" dirty="0"/>
              <a:t>5-year average = $52,191</a:t>
            </a:r>
          </a:p>
        </p:txBody>
      </p:sp>
    </p:spTree>
    <p:extLst>
      <p:ext uri="{BB962C8B-B14F-4D97-AF65-F5344CB8AC3E}">
        <p14:creationId xmlns:p14="http://schemas.microsoft.com/office/powerpoint/2010/main" val="74585866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90A5CD-2F98-52B5-F0C9-72CABAE43E2B}"/>
              </a:ext>
            </a:extLst>
          </p:cNvPr>
          <p:cNvSpPr>
            <a:spLocks noGrp="1"/>
          </p:cNvSpPr>
          <p:nvPr>
            <p:ph type="title"/>
          </p:nvPr>
        </p:nvSpPr>
        <p:spPr>
          <a:xfrm>
            <a:off x="838200" y="681037"/>
            <a:ext cx="10515600" cy="1325563"/>
          </a:xfrm>
        </p:spPr>
        <p:txBody>
          <a:bodyPr>
            <a:normAutofit fontScale="90000"/>
          </a:bodyPr>
          <a:lstStyle/>
          <a:p>
            <a:pPr algn="ctr"/>
            <a:r>
              <a:rPr lang="en-US" sz="6700" b="1" dirty="0"/>
              <a:t>2026 Levy proposal </a:t>
            </a:r>
            <a:r>
              <a:rPr lang="en-US" dirty="0"/>
              <a:t/>
            </a:r>
            <a:br>
              <a:rPr lang="en-US" dirty="0"/>
            </a:br>
            <a:r>
              <a:rPr lang="en-US" sz="3600" b="1" dirty="0"/>
              <a:t>payable in 2027</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9731366B-45D0-1C38-FAB4-AE3FBE39016F}"/>
              </a:ext>
            </a:extLst>
          </p:cNvPr>
          <p:cNvSpPr>
            <a:spLocks noGrp="1"/>
          </p:cNvSpPr>
          <p:nvPr>
            <p:ph idx="1"/>
          </p:nvPr>
        </p:nvSpPr>
        <p:spPr>
          <a:xfrm>
            <a:off x="984738" y="2405917"/>
            <a:ext cx="10234247" cy="3771046"/>
          </a:xfrm>
        </p:spPr>
        <p:txBody>
          <a:bodyPr>
            <a:normAutofit fontScale="85000" lnSpcReduction="10000"/>
          </a:bodyPr>
          <a:lstStyle/>
          <a:p>
            <a:r>
              <a:rPr lang="en-US" dirty="0"/>
              <a:t>2024   245,000 Road &amp; Bridge – 40,000 Fire/EMS – 30,000 General = </a:t>
            </a:r>
            <a:r>
              <a:rPr lang="en-US" b="1" dirty="0"/>
              <a:t>315,000</a:t>
            </a:r>
          </a:p>
          <a:p>
            <a:r>
              <a:rPr lang="en-US" dirty="0"/>
              <a:t>2025:  245,000 Road &amp; Bridge – 60,000 Fire/EMS – 10,000 General = </a:t>
            </a:r>
            <a:r>
              <a:rPr lang="en-US" b="1" dirty="0"/>
              <a:t>315,000</a:t>
            </a:r>
            <a:r>
              <a:rPr lang="en-US" dirty="0"/>
              <a:t> </a:t>
            </a:r>
          </a:p>
          <a:p>
            <a:r>
              <a:rPr lang="en-US" dirty="0"/>
              <a:t>2026:  245,000 Road &amp; Bridge – 75,000 Fire/EMS – 10,000 General = </a:t>
            </a:r>
            <a:r>
              <a:rPr lang="en-US" b="1" dirty="0"/>
              <a:t>330,000</a:t>
            </a:r>
          </a:p>
          <a:p>
            <a:pPr marL="0" indent="0">
              <a:buNone/>
            </a:pPr>
            <a:endParaRPr lang="en-US" dirty="0"/>
          </a:p>
          <a:p>
            <a:r>
              <a:rPr lang="en-US" b="1" dirty="0"/>
              <a:t>2027:  235,000 Road &amp; Bridge – 75,000 Fire/EMS – 20,000 General = 330,000</a:t>
            </a:r>
          </a:p>
          <a:p>
            <a:endParaRPr lang="en-US" dirty="0"/>
          </a:p>
          <a:p>
            <a:pPr marL="0" indent="0">
              <a:buNone/>
            </a:pPr>
            <a:r>
              <a:rPr lang="en-US" sz="2400" b="1" dirty="0"/>
              <a:t>  Rationale</a:t>
            </a:r>
            <a:r>
              <a:rPr lang="en-US" sz="2400" dirty="0"/>
              <a:t>:  Adequate fund balance – investment interest applied to general fund	      </a:t>
            </a:r>
          </a:p>
          <a:p>
            <a:endParaRPr lang="en-US" dirty="0"/>
          </a:p>
        </p:txBody>
      </p:sp>
    </p:spTree>
    <p:extLst>
      <p:ext uri="{BB962C8B-B14F-4D97-AF65-F5344CB8AC3E}">
        <p14:creationId xmlns:p14="http://schemas.microsoft.com/office/powerpoint/2010/main" val="3351481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EE2AD96-B495-4E06-9291-B71706F72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53CF6D67-C5A8-4ADD-9E8E-1E38CA1D3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86909FA0-B515-4681-B7A8-FA281D133B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21C9FE86-FCC3-4A31-AA1C-C882262B7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7D96243B-ECED-4B71-8E06-AE9A285EA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A09989E4-EFDC-4A90-A633-E0525FB413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0CF2A989-6CCB-AD86-13F5-943391FAF3F8}"/>
              </a:ext>
            </a:extLst>
          </p:cNvPr>
          <p:cNvSpPr>
            <a:spLocks noGrp="1"/>
          </p:cNvSpPr>
          <p:nvPr>
            <p:ph type="title"/>
          </p:nvPr>
        </p:nvSpPr>
        <p:spPr>
          <a:xfrm>
            <a:off x="843981" y="3059723"/>
            <a:ext cx="4230100" cy="914629"/>
          </a:xfrm>
        </p:spPr>
        <p:txBody>
          <a:bodyPr anchor="b">
            <a:normAutofit/>
          </a:bodyPr>
          <a:lstStyle/>
          <a:p>
            <a:pPr algn="ctr"/>
            <a:r>
              <a:rPr lang="en-US" sz="4000" b="1" dirty="0">
                <a:solidFill>
                  <a:srgbClr val="FFFFFF"/>
                </a:solidFill>
              </a:rPr>
              <a:t>2026 </a:t>
            </a:r>
          </a:p>
        </p:txBody>
      </p:sp>
      <p:sp>
        <p:nvSpPr>
          <p:cNvPr id="3" name="Content Placeholder 2">
            <a:extLst>
              <a:ext uri="{FF2B5EF4-FFF2-40B4-BE49-F238E27FC236}">
                <a16:creationId xmlns:a16="http://schemas.microsoft.com/office/drawing/2014/main" xmlns="" id="{246D6275-38EC-7D52-68F8-D0BD27D24842}"/>
              </a:ext>
            </a:extLst>
          </p:cNvPr>
          <p:cNvSpPr>
            <a:spLocks noGrp="1"/>
          </p:cNvSpPr>
          <p:nvPr>
            <p:ph idx="1"/>
          </p:nvPr>
        </p:nvSpPr>
        <p:spPr>
          <a:xfrm>
            <a:off x="6503158" y="649480"/>
            <a:ext cx="4862447" cy="5546047"/>
          </a:xfrm>
        </p:spPr>
        <p:txBody>
          <a:bodyPr anchor="ctr">
            <a:normAutofit/>
          </a:bodyPr>
          <a:lstStyle/>
          <a:p>
            <a:r>
              <a:rPr lang="en-US" sz="2000" dirty="0"/>
              <a:t>Possible repairs – 490</a:t>
            </a:r>
            <a:r>
              <a:rPr lang="en-US" sz="2000" baseline="30000" dirty="0"/>
              <a:t>th</a:t>
            </a:r>
            <a:r>
              <a:rPr lang="en-US" sz="2000" dirty="0"/>
              <a:t> (breaking up), 505</a:t>
            </a:r>
            <a:r>
              <a:rPr lang="en-US" sz="2000" baseline="30000" dirty="0"/>
              <a:t>th</a:t>
            </a:r>
            <a:r>
              <a:rPr lang="en-US" sz="2000" dirty="0"/>
              <a:t> (breaking up), 445</a:t>
            </a:r>
            <a:r>
              <a:rPr lang="en-US" sz="2000" baseline="30000" dirty="0"/>
              <a:t>th</a:t>
            </a:r>
            <a:r>
              <a:rPr lang="en-US" sz="2000" dirty="0"/>
              <a:t> (dip)</a:t>
            </a:r>
          </a:p>
          <a:p>
            <a:r>
              <a:rPr lang="en-US" sz="2000" b="1" dirty="0"/>
              <a:t>Chloride </a:t>
            </a:r>
            <a:r>
              <a:rPr lang="en-US" sz="2000" dirty="0"/>
              <a:t>– most traveled roads – every other year.</a:t>
            </a:r>
          </a:p>
          <a:p>
            <a:r>
              <a:rPr lang="en-US" sz="2000" b="1" dirty="0"/>
              <a:t>Crack sealing </a:t>
            </a:r>
            <a:r>
              <a:rPr lang="en-US" sz="2000" dirty="0"/>
              <a:t>– three-year rotation</a:t>
            </a:r>
          </a:p>
          <a:p>
            <a:r>
              <a:rPr lang="en-US" sz="2000" b="1" dirty="0"/>
              <a:t>Gravel/</a:t>
            </a:r>
            <a:r>
              <a:rPr lang="en-US" sz="2000" b="1" dirty="0" err="1"/>
              <a:t>patchng</a:t>
            </a:r>
            <a:r>
              <a:rPr lang="en-US" sz="2000" b="1" dirty="0"/>
              <a:t> </a:t>
            </a:r>
            <a:r>
              <a:rPr lang="en-US" sz="2000" dirty="0"/>
              <a:t>– where needed </a:t>
            </a:r>
          </a:p>
          <a:p>
            <a:r>
              <a:rPr lang="en-US" sz="2000" b="1" dirty="0"/>
              <a:t>Future issues </a:t>
            </a:r>
            <a:r>
              <a:rPr lang="en-US" sz="2000" dirty="0"/>
              <a:t>– Chip seal/overlay MN Street, Mosquito Heights</a:t>
            </a:r>
          </a:p>
          <a:p>
            <a:pPr marL="0" indent="0">
              <a:buNone/>
            </a:pPr>
            <a:endParaRPr lang="en-US" sz="2000" dirty="0"/>
          </a:p>
          <a:p>
            <a:r>
              <a:rPr lang="en-US" sz="2000" b="1" dirty="0"/>
              <a:t>Road Inspection </a:t>
            </a:r>
            <a:r>
              <a:rPr lang="en-US" sz="2000" dirty="0"/>
              <a:t>– Supervisors will do a road inspection later this spring.  We will continue to monitor with the help of our contractors.  If you have any concerns, please let us know.</a:t>
            </a:r>
          </a:p>
          <a:p>
            <a:endParaRPr lang="en-US" sz="2000" dirty="0"/>
          </a:p>
        </p:txBody>
      </p:sp>
    </p:spTree>
    <p:extLst>
      <p:ext uri="{BB962C8B-B14F-4D97-AF65-F5344CB8AC3E}">
        <p14:creationId xmlns:p14="http://schemas.microsoft.com/office/powerpoint/2010/main" val="407911045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9228552E-C8B1-4A80-8448-0787CE0FC7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4965A267-54D6-9D1C-2F53-BEC892F88BEB}"/>
              </a:ext>
            </a:extLst>
          </p:cNvPr>
          <p:cNvPicPr>
            <a:picLocks noChangeAspect="1"/>
          </p:cNvPicPr>
          <p:nvPr/>
        </p:nvPicPr>
        <p:blipFill>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a:stretch>
            <a:fillRect/>
          </a:stretch>
        </p:blipFill>
        <p:spPr>
          <a:xfrm>
            <a:off x="386143" y="-100022"/>
            <a:ext cx="12191980" cy="6857990"/>
          </a:xfrm>
          <a:prstGeom prst="rect">
            <a:avLst/>
          </a:prstGeom>
        </p:spPr>
      </p:pic>
      <p:sp>
        <p:nvSpPr>
          <p:cNvPr id="2" name="Title 1">
            <a:extLst>
              <a:ext uri="{FF2B5EF4-FFF2-40B4-BE49-F238E27FC236}">
                <a16:creationId xmlns:a16="http://schemas.microsoft.com/office/drawing/2014/main" xmlns="" id="{FF272B16-2598-8E73-1630-6985FFB29B2B}"/>
              </a:ext>
            </a:extLst>
          </p:cNvPr>
          <p:cNvSpPr>
            <a:spLocks noGrp="1"/>
          </p:cNvSpPr>
          <p:nvPr>
            <p:ph type="title"/>
          </p:nvPr>
        </p:nvSpPr>
        <p:spPr>
          <a:xfrm>
            <a:off x="2378330" y="1649764"/>
            <a:ext cx="8207608" cy="1568221"/>
          </a:xfrm>
        </p:spPr>
        <p:txBody>
          <a:bodyPr>
            <a:noAutofit/>
          </a:bodyPr>
          <a:lstStyle/>
          <a:p>
            <a:r>
              <a:rPr lang="en-US" sz="6000" b="1" i="1" dirty="0">
                <a:solidFill>
                  <a:srgbClr val="FFFFFF"/>
                </a:solidFill>
              </a:rPr>
              <a:t>Questions or Comments</a:t>
            </a:r>
            <a:r>
              <a:rPr lang="en-US" sz="6000" b="1" dirty="0">
                <a:solidFill>
                  <a:srgbClr val="FFFFFF"/>
                </a:solidFill>
              </a:rPr>
              <a:t/>
            </a:r>
            <a:br>
              <a:rPr lang="en-US" sz="6000" b="1" dirty="0">
                <a:solidFill>
                  <a:srgbClr val="FFFFFF"/>
                </a:solidFill>
              </a:rPr>
            </a:br>
            <a:endParaRPr lang="en-US" sz="6000" b="1" dirty="0">
              <a:solidFill>
                <a:srgbClr val="FFFFFF"/>
              </a:solidFill>
            </a:endParaRPr>
          </a:p>
        </p:txBody>
      </p:sp>
      <p:sp>
        <p:nvSpPr>
          <p:cNvPr id="10" name="TextBox 9">
            <a:extLst>
              <a:ext uri="{FF2B5EF4-FFF2-40B4-BE49-F238E27FC236}">
                <a16:creationId xmlns:a16="http://schemas.microsoft.com/office/drawing/2014/main" xmlns="" id="{F05DA8FC-067A-FD15-FC43-6212B3925DEB}"/>
              </a:ext>
            </a:extLst>
          </p:cNvPr>
          <p:cNvSpPr txBox="1"/>
          <p:nvPr/>
        </p:nvSpPr>
        <p:spPr>
          <a:xfrm>
            <a:off x="9892974" y="6657945"/>
            <a:ext cx="229902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myenglishcornerfor2eso.blogspot.com/2017/09/">
                  <a:extLst>
                    <a:ext uri="{A12FA001-AC4F-418D-AE19-62706E023703}">
                      <ahyp:hlinkClr xmlns:ahyp="http://schemas.microsoft.com/office/drawing/2018/hyperlinkcolor" xmlns="" val="tx"/>
                    </a:ext>
                  </a:extLst>
                </a:hlinkClick>
              </a:rPr>
              <a:t>This Photo</a:t>
            </a:r>
            <a:r>
              <a:rPr lang="en-US" sz="700">
                <a:solidFill>
                  <a:srgbClr val="FFFFFF"/>
                </a:solidFill>
              </a:rPr>
              <a:t> </a:t>
            </a:r>
            <a:r>
              <a:rPr lang="en-US" sz="700" err="1">
                <a:solidFill>
                  <a:srgbClr val="FFFFFF"/>
                </a:solidFill>
              </a:rPr>
              <a:t>byUnknown</a:t>
            </a:r>
            <a:r>
              <a:rPr lang="en-US" sz="700">
                <a:solidFill>
                  <a:srgbClr val="FFFFFF"/>
                </a:solidFill>
              </a:rPr>
              <a:t>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xmlns="" val="tx"/>
                    </a:ext>
                  </a:extLst>
                </a:hlinkClick>
              </a:rPr>
              <a:t>CC BY-NC</a:t>
            </a:r>
            <a:endParaRPr lang="en-US" sz="700">
              <a:solidFill>
                <a:srgbClr val="FFFFFF"/>
              </a:solidFill>
            </a:endParaRPr>
          </a:p>
        </p:txBody>
      </p:sp>
      <p:sp>
        <p:nvSpPr>
          <p:cNvPr id="11" name="TextBox 10">
            <a:extLst>
              <a:ext uri="{FF2B5EF4-FFF2-40B4-BE49-F238E27FC236}">
                <a16:creationId xmlns:a16="http://schemas.microsoft.com/office/drawing/2014/main" xmlns="" id="{83ACB98D-6B6E-117E-9770-8A3958178649}"/>
              </a:ext>
            </a:extLst>
          </p:cNvPr>
          <p:cNvSpPr txBox="1"/>
          <p:nvPr/>
        </p:nvSpPr>
        <p:spPr>
          <a:xfrm>
            <a:off x="3268998" y="5208236"/>
            <a:ext cx="7129655" cy="523220"/>
          </a:xfrm>
          <a:prstGeom prst="rect">
            <a:avLst/>
          </a:prstGeom>
          <a:noFill/>
        </p:spPr>
        <p:txBody>
          <a:bodyPr wrap="square" rtlCol="0">
            <a:spAutoFit/>
          </a:bodyPr>
          <a:lstStyle/>
          <a:p>
            <a:pPr lvl="1"/>
            <a:r>
              <a:rPr lang="en-US" sz="2800" b="1" i="1" dirty="0"/>
              <a:t>Slides will  be posted on the website</a:t>
            </a:r>
          </a:p>
        </p:txBody>
      </p:sp>
    </p:spTree>
    <p:extLst>
      <p:ext uri="{BB962C8B-B14F-4D97-AF65-F5344CB8AC3E}">
        <p14:creationId xmlns:p14="http://schemas.microsoft.com/office/powerpoint/2010/main" val="7491068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DBD4828-ED5F-87D1-9BFF-F219FA828F0F}"/>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rPr>
              <a:t>Introductions</a:t>
            </a:r>
          </a:p>
        </p:txBody>
      </p:sp>
      <p:sp>
        <p:nvSpPr>
          <p:cNvPr id="3" name="Content Placeholder 2">
            <a:extLst>
              <a:ext uri="{FF2B5EF4-FFF2-40B4-BE49-F238E27FC236}">
                <a16:creationId xmlns:a16="http://schemas.microsoft.com/office/drawing/2014/main" xmlns="" id="{D9A8B426-C8BE-752C-0558-A3BBEF406146}"/>
              </a:ext>
            </a:extLst>
          </p:cNvPr>
          <p:cNvSpPr>
            <a:spLocks noGrp="1"/>
          </p:cNvSpPr>
          <p:nvPr>
            <p:ph idx="1"/>
          </p:nvPr>
        </p:nvSpPr>
        <p:spPr>
          <a:xfrm>
            <a:off x="3900974" y="649480"/>
            <a:ext cx="8098194" cy="5546047"/>
          </a:xfrm>
        </p:spPr>
        <p:txBody>
          <a:bodyPr anchor="ctr">
            <a:normAutofit/>
          </a:bodyPr>
          <a:lstStyle/>
          <a:p>
            <a:pPr marL="0" indent="0">
              <a:buNone/>
            </a:pPr>
            <a:r>
              <a:rPr lang="en-US" sz="1400" dirty="0"/>
              <a:t>	</a:t>
            </a:r>
            <a:r>
              <a:rPr lang="en-US" sz="2000" dirty="0"/>
              <a:t>Bob Sieling – Supervisor (Chairman)</a:t>
            </a:r>
          </a:p>
          <a:p>
            <a:pPr marL="0" indent="0">
              <a:buNone/>
            </a:pPr>
            <a:r>
              <a:rPr lang="en-US" sz="2000" dirty="0"/>
              <a:t>	Al Starzl -- Supervisor</a:t>
            </a:r>
          </a:p>
          <a:p>
            <a:pPr marL="0" indent="0">
              <a:buNone/>
            </a:pPr>
            <a:r>
              <a:rPr lang="en-US" sz="2000" dirty="0"/>
              <a:t>	Pete </a:t>
            </a:r>
            <a:r>
              <a:rPr lang="en-US" sz="2000" dirty="0" err="1"/>
              <a:t>Snortum</a:t>
            </a:r>
            <a:r>
              <a:rPr lang="en-US" sz="2000" dirty="0"/>
              <a:t>  -- Supervisor</a:t>
            </a:r>
          </a:p>
          <a:p>
            <a:pPr marL="0" indent="0">
              <a:buNone/>
            </a:pPr>
            <a:endParaRPr lang="en-US" sz="2000" dirty="0"/>
          </a:p>
          <a:p>
            <a:pPr marL="0" indent="0">
              <a:buNone/>
            </a:pPr>
            <a:r>
              <a:rPr lang="en-US" sz="2000" dirty="0"/>
              <a:t>	Ken Guck – Treasurer</a:t>
            </a:r>
          </a:p>
          <a:p>
            <a:pPr marL="0" indent="0">
              <a:buNone/>
            </a:pPr>
            <a:r>
              <a:rPr lang="en-US" sz="2000" dirty="0"/>
              <a:t>	Susan Schmid -- Clerk</a:t>
            </a:r>
          </a:p>
          <a:p>
            <a:pPr marL="0" indent="0">
              <a:buNone/>
            </a:pPr>
            <a:endParaRPr lang="en-US" sz="2000" dirty="0"/>
          </a:p>
          <a:p>
            <a:pPr marL="0" indent="0">
              <a:buNone/>
            </a:pPr>
            <a:r>
              <a:rPr lang="en-US" sz="2000" dirty="0"/>
              <a:t>	Curt Osterfeld – Maintenance, snow, grading west side of township</a:t>
            </a:r>
          </a:p>
          <a:p>
            <a:pPr marL="0" indent="0">
              <a:buNone/>
            </a:pPr>
            <a:r>
              <a:rPr lang="en-US" sz="2000" dirty="0"/>
              <a:t>	Tom Manning – Snow and grading east side of township</a:t>
            </a:r>
          </a:p>
          <a:p>
            <a:pPr marL="0" indent="0">
              <a:buNone/>
            </a:pPr>
            <a:r>
              <a:rPr lang="en-US" sz="2000" dirty="0"/>
              <a:t>	Kurt </a:t>
            </a:r>
            <a:r>
              <a:rPr lang="en-US" sz="2000" dirty="0" err="1"/>
              <a:t>Schroeer</a:t>
            </a:r>
            <a:r>
              <a:rPr lang="en-US" sz="2000" dirty="0"/>
              <a:t> – Maintenance east side of township</a:t>
            </a:r>
          </a:p>
          <a:p>
            <a:endParaRPr lang="en-US" sz="1400" dirty="0"/>
          </a:p>
        </p:txBody>
      </p:sp>
    </p:spTree>
    <p:extLst>
      <p:ext uri="{BB962C8B-B14F-4D97-AF65-F5344CB8AC3E}">
        <p14:creationId xmlns:p14="http://schemas.microsoft.com/office/powerpoint/2010/main" val="11939931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xmlns="" id="{DEE2AD96-B495-4E06-9291-B71706F72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xmlns="" id="{53CF6D67-C5A8-4ADD-9E8E-1E38CA1D3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xmlns="" id="{86909FA0-B515-4681-B7A8-FA281D133B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xmlns="" id="{21C9FE86-FCC3-4A31-AA1C-C882262B7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xmlns="" id="{7D96243B-ECED-4B71-8E06-AE9A285EA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xmlns="" id="{A09989E4-EFDC-4A90-A633-E0525FB413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08400746-925E-49A0-70F1-4F68B04165F8}"/>
              </a:ext>
            </a:extLst>
          </p:cNvPr>
          <p:cNvSpPr>
            <a:spLocks noGrp="1"/>
          </p:cNvSpPr>
          <p:nvPr>
            <p:ph type="title"/>
          </p:nvPr>
        </p:nvSpPr>
        <p:spPr>
          <a:xfrm>
            <a:off x="826396" y="586855"/>
            <a:ext cx="4230100" cy="3387497"/>
          </a:xfrm>
        </p:spPr>
        <p:txBody>
          <a:bodyPr anchor="b">
            <a:normAutofit/>
          </a:bodyPr>
          <a:lstStyle/>
          <a:p>
            <a:pPr algn="r"/>
            <a:r>
              <a:rPr lang="en-US" sz="4000" b="1" dirty="0">
                <a:solidFill>
                  <a:srgbClr val="FFFFFF"/>
                </a:solidFill>
              </a:rPr>
              <a:t>Other information</a:t>
            </a:r>
          </a:p>
        </p:txBody>
      </p:sp>
      <p:sp>
        <p:nvSpPr>
          <p:cNvPr id="32" name="Content Placeholder 2">
            <a:extLst>
              <a:ext uri="{FF2B5EF4-FFF2-40B4-BE49-F238E27FC236}">
                <a16:creationId xmlns:a16="http://schemas.microsoft.com/office/drawing/2014/main" xmlns="" id="{F1FC1702-C8FE-B2F6-EF1A-B15264AC2FCD}"/>
              </a:ext>
            </a:extLst>
          </p:cNvPr>
          <p:cNvSpPr>
            <a:spLocks noGrp="1"/>
          </p:cNvSpPr>
          <p:nvPr>
            <p:ph idx="1"/>
          </p:nvPr>
        </p:nvSpPr>
        <p:spPr>
          <a:xfrm>
            <a:off x="5588347" y="649480"/>
            <a:ext cx="6448143" cy="5979920"/>
          </a:xfrm>
        </p:spPr>
        <p:txBody>
          <a:bodyPr anchor="ctr">
            <a:normAutofit/>
          </a:bodyPr>
          <a:lstStyle/>
          <a:p>
            <a:r>
              <a:rPr lang="en-US" sz="1900" b="1" u="sng" dirty="0"/>
              <a:t>Website/Newsletter</a:t>
            </a:r>
            <a:endParaRPr lang="en-US" sz="1900" dirty="0"/>
          </a:p>
          <a:p>
            <a:pPr lvl="0"/>
            <a:r>
              <a:rPr lang="en-US" sz="1900" dirty="0"/>
              <a:t>We did not send a newsletter this year.  It can be found on our website</a:t>
            </a:r>
            <a:r>
              <a:rPr lang="en-US" sz="1900" dirty="0">
                <a:solidFill>
                  <a:schemeClr val="accent1">
                    <a:lumMod val="60000"/>
                    <a:lumOff val="40000"/>
                  </a:schemeClr>
                </a:solidFill>
              </a:rPr>
              <a:t>. </a:t>
            </a:r>
            <a:r>
              <a:rPr lang="en-US" dirty="0"/>
              <a:t> </a:t>
            </a:r>
            <a:r>
              <a:rPr lang="en-US" sz="2000" b="1" i="1" dirty="0">
                <a:hlinkClick r:id="rId2"/>
              </a:rPr>
              <a:t>https://www.pinelaketownshipotcmn.gov</a:t>
            </a:r>
            <a:r>
              <a:rPr lang="en-US" sz="2000" b="1" i="1" dirty="0"/>
              <a:t>	</a:t>
            </a:r>
          </a:p>
          <a:p>
            <a:pPr lvl="0"/>
            <a:r>
              <a:rPr lang="en-US" sz="1900" b="1" dirty="0"/>
              <a:t>Email</a:t>
            </a:r>
            <a:r>
              <a:rPr lang="en-US" sz="1900" dirty="0"/>
              <a:t> – </a:t>
            </a:r>
            <a:r>
              <a:rPr lang="en-US" sz="1900" b="1" i="1" dirty="0">
                <a:hlinkClick r:id="rId3"/>
              </a:rPr>
              <a:t>PLT0TC@arvig.net</a:t>
            </a:r>
            <a:endParaRPr lang="en-US" sz="1900" b="1" i="1" dirty="0"/>
          </a:p>
          <a:p>
            <a:pPr lvl="0"/>
            <a:endParaRPr lang="en-US" sz="1900" b="1" i="1" dirty="0"/>
          </a:p>
          <a:p>
            <a:pPr lvl="0"/>
            <a:r>
              <a:rPr lang="en-US" sz="1900" b="1" u="sng" dirty="0"/>
              <a:t>Midterm elections </a:t>
            </a:r>
            <a:r>
              <a:rPr lang="en-US" sz="1900" b="1" dirty="0"/>
              <a:t>will be at the town hall in November</a:t>
            </a:r>
          </a:p>
          <a:p>
            <a:pPr lvl="0"/>
            <a:endParaRPr lang="en-US" sz="1900" b="1" dirty="0"/>
          </a:p>
          <a:p>
            <a:r>
              <a:rPr lang="en-US" sz="2000" b="1" dirty="0"/>
              <a:t>Medical/Family Leave requirement</a:t>
            </a:r>
          </a:p>
          <a:p>
            <a:pPr marL="0" lvl="0" indent="0">
              <a:buNone/>
            </a:pPr>
            <a:endParaRPr lang="en-US" sz="1200" dirty="0"/>
          </a:p>
          <a:p>
            <a:r>
              <a:rPr lang="en-US" sz="1900" b="1" u="sng" dirty="0"/>
              <a:t>Resolutions</a:t>
            </a:r>
            <a:endParaRPr lang="en-US" sz="1900" b="1" dirty="0"/>
          </a:p>
          <a:p>
            <a:r>
              <a:rPr lang="en-US" sz="1900" dirty="0"/>
              <a:t>	2024 </a:t>
            </a:r>
            <a:r>
              <a:rPr lang="en-US" sz="1900" dirty="0" err="1"/>
              <a:t>Cannibus</a:t>
            </a:r>
            <a:r>
              <a:rPr lang="en-US" sz="1900" dirty="0"/>
              <a:t> – turned regulation over to the county</a:t>
            </a:r>
          </a:p>
          <a:p>
            <a:r>
              <a:rPr lang="en-US" sz="1900" dirty="0"/>
              <a:t>	2024 Open Book – eliminated Equalization meeting</a:t>
            </a:r>
          </a:p>
          <a:p>
            <a:r>
              <a:rPr lang="en-US" sz="1900" b="1" dirty="0"/>
              <a:t> 	2025 Wavy and MN Street ROW clarification</a:t>
            </a:r>
          </a:p>
          <a:p>
            <a:pPr marL="1428750" lvl="2" indent="-514350">
              <a:buAutoNum type="arabicPlain" startAt="2025"/>
            </a:pPr>
            <a:r>
              <a:rPr lang="en-US" sz="1900" b="1" dirty="0"/>
              <a:t>Trail from Big Pine road to Big Pine Lake</a:t>
            </a:r>
          </a:p>
          <a:p>
            <a:pPr marL="1428750" lvl="2" indent="-514350">
              <a:buAutoNum type="arabicPlain" startAt="2025"/>
            </a:pPr>
            <a:r>
              <a:rPr lang="en-US" sz="1900" b="1" dirty="0"/>
              <a:t> EMS resolutions </a:t>
            </a:r>
            <a:endParaRPr lang="en-US" sz="1900" dirty="0"/>
          </a:p>
        </p:txBody>
      </p:sp>
    </p:spTree>
    <p:extLst>
      <p:ext uri="{BB962C8B-B14F-4D97-AF65-F5344CB8AC3E}">
        <p14:creationId xmlns:p14="http://schemas.microsoft.com/office/powerpoint/2010/main" val="131410352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83BF42-D565-F025-5AF0-FA17FD4449E8}"/>
              </a:ext>
            </a:extLst>
          </p:cNvPr>
          <p:cNvSpPr>
            <a:spLocks noGrp="1"/>
          </p:cNvSpPr>
          <p:nvPr>
            <p:ph type="title"/>
          </p:nvPr>
        </p:nvSpPr>
        <p:spPr>
          <a:xfrm>
            <a:off x="838199" y="259617"/>
            <a:ext cx="10515600" cy="1217491"/>
          </a:xfrm>
        </p:spPr>
        <p:txBody>
          <a:bodyPr/>
          <a:lstStyle/>
          <a:p>
            <a:endParaRPr lang="en-US" dirty="0"/>
          </a:p>
        </p:txBody>
      </p:sp>
      <p:pic>
        <p:nvPicPr>
          <p:cNvPr id="5" name="Content Placeholder 4">
            <a:extLst>
              <a:ext uri="{FF2B5EF4-FFF2-40B4-BE49-F238E27FC236}">
                <a16:creationId xmlns:a16="http://schemas.microsoft.com/office/drawing/2014/main" xmlns="" id="{36312796-8376-732C-D1DD-E47C88C02048}"/>
              </a:ext>
            </a:extLst>
          </p:cNvPr>
          <p:cNvPicPr>
            <a:picLocks noGrp="1" noChangeAspect="1"/>
          </p:cNvPicPr>
          <p:nvPr>
            <p:ph idx="1"/>
          </p:nvPr>
        </p:nvPicPr>
        <p:blipFill>
          <a:blip r:embed="rId2"/>
          <a:stretch>
            <a:fillRect/>
          </a:stretch>
        </p:blipFill>
        <p:spPr>
          <a:xfrm>
            <a:off x="7311331" y="259617"/>
            <a:ext cx="4042468" cy="6475288"/>
          </a:xfrm>
          <a:prstGeom prst="rect">
            <a:avLst/>
          </a:prstGeom>
        </p:spPr>
      </p:pic>
      <p:pic>
        <p:nvPicPr>
          <p:cNvPr id="7" name="Picture 6">
            <a:extLst>
              <a:ext uri="{FF2B5EF4-FFF2-40B4-BE49-F238E27FC236}">
                <a16:creationId xmlns:a16="http://schemas.microsoft.com/office/drawing/2014/main" xmlns="" id="{3F34A837-564F-22D2-7063-E1E42370E0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296" y="1163097"/>
            <a:ext cx="6042408" cy="4531806"/>
          </a:xfrm>
          <a:prstGeom prst="rect">
            <a:avLst/>
          </a:prstGeom>
        </p:spPr>
      </p:pic>
    </p:spTree>
    <p:extLst>
      <p:ext uri="{BB962C8B-B14F-4D97-AF65-F5344CB8AC3E}">
        <p14:creationId xmlns:p14="http://schemas.microsoft.com/office/powerpoint/2010/main" val="329416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EE2AD96-B495-4E06-9291-B71706F72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53CF6D67-C5A8-4ADD-9E8E-1E38CA1D3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86909FA0-B515-4681-B7A8-FA281D133B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21C9FE86-FCC3-4A31-AA1C-C882262B7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7D96243B-ECED-4B71-8E06-AE9A285EA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A09989E4-EFDC-4A90-A633-E0525FB413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9431FA9C-FB31-7E2F-6A4A-F23ED56ABFD2}"/>
              </a:ext>
            </a:extLst>
          </p:cNvPr>
          <p:cNvSpPr>
            <a:spLocks noGrp="1"/>
          </p:cNvSpPr>
          <p:nvPr>
            <p:ph type="title"/>
          </p:nvPr>
        </p:nvSpPr>
        <p:spPr>
          <a:xfrm>
            <a:off x="826396" y="586855"/>
            <a:ext cx="3857571" cy="3387497"/>
          </a:xfrm>
        </p:spPr>
        <p:txBody>
          <a:bodyPr anchor="b">
            <a:normAutofit/>
          </a:bodyPr>
          <a:lstStyle/>
          <a:p>
            <a:pPr algn="r"/>
            <a:r>
              <a:rPr lang="en-US" sz="4000" b="1" dirty="0">
                <a:solidFill>
                  <a:srgbClr val="FFFFFF"/>
                </a:solidFill>
              </a:rPr>
              <a:t>Emergency Medical Service</a:t>
            </a:r>
          </a:p>
        </p:txBody>
      </p:sp>
      <p:sp>
        <p:nvSpPr>
          <p:cNvPr id="3" name="Content Placeholder 2">
            <a:extLst>
              <a:ext uri="{FF2B5EF4-FFF2-40B4-BE49-F238E27FC236}">
                <a16:creationId xmlns:a16="http://schemas.microsoft.com/office/drawing/2014/main" xmlns="" id="{1B9BB703-996C-D370-9449-71825FBEA452}"/>
              </a:ext>
            </a:extLst>
          </p:cNvPr>
          <p:cNvSpPr>
            <a:spLocks noGrp="1"/>
          </p:cNvSpPr>
          <p:nvPr>
            <p:ph idx="1"/>
          </p:nvPr>
        </p:nvSpPr>
        <p:spPr>
          <a:xfrm>
            <a:off x="5732355" y="158263"/>
            <a:ext cx="6307494" cy="6506306"/>
          </a:xfrm>
        </p:spPr>
        <p:txBody>
          <a:bodyPr anchor="ctr">
            <a:normAutofit fontScale="92500" lnSpcReduction="20000"/>
          </a:bodyPr>
          <a:lstStyle/>
          <a:p>
            <a:pPr marL="0" indent="0">
              <a:buNone/>
            </a:pPr>
            <a:r>
              <a:rPr lang="en-US" sz="2000" b="1" dirty="0"/>
              <a:t>JOINT POWERS:  Otto, Star Lake, Dead Lake </a:t>
            </a:r>
            <a:r>
              <a:rPr lang="en-US" sz="2000" dirty="0"/>
              <a:t>townships have opted out (with outstanding balances).  They remain in  the serving district.  Pine Lake has passed a resolution to keep operations going with 12 townships.  An amendment to change voting process is being considered.</a:t>
            </a:r>
          </a:p>
          <a:p>
            <a:pPr marL="0" indent="0">
              <a:buNone/>
            </a:pPr>
            <a:endParaRPr lang="en-US" sz="2000" dirty="0"/>
          </a:p>
          <a:p>
            <a:pPr marL="0" indent="0" algn="ctr">
              <a:buNone/>
            </a:pPr>
            <a:r>
              <a:rPr lang="en-US" sz="2000" b="1" dirty="0"/>
              <a:t> 82.6% </a:t>
            </a:r>
            <a:r>
              <a:rPr lang="en-US" sz="2000" dirty="0"/>
              <a:t>of calls required an  ALS response</a:t>
            </a:r>
          </a:p>
          <a:p>
            <a:pPr marL="0" indent="0" algn="ctr">
              <a:buNone/>
            </a:pPr>
            <a:r>
              <a:rPr lang="en-US" sz="2200" b="1" dirty="0"/>
              <a:t>4.3</a:t>
            </a:r>
            <a:r>
              <a:rPr lang="en-US" sz="2200" dirty="0"/>
              <a:t> minutes </a:t>
            </a:r>
            <a:r>
              <a:rPr lang="en-US" sz="1700" dirty="0"/>
              <a:t>– average time between notification and enroute</a:t>
            </a:r>
          </a:p>
          <a:p>
            <a:pPr marL="0" indent="0" algn="ctr">
              <a:buNone/>
            </a:pPr>
            <a:r>
              <a:rPr lang="en-US" sz="2000" b="1" dirty="0"/>
              <a:t>19 </a:t>
            </a:r>
            <a:r>
              <a:rPr lang="en-US" sz="2000" dirty="0"/>
              <a:t>calls to Pine Lake Township (1.9% of total calls)</a:t>
            </a:r>
          </a:p>
          <a:p>
            <a:pPr marL="0" indent="0" algn="ctr">
              <a:buNone/>
            </a:pPr>
            <a:r>
              <a:rPr lang="en-US" sz="2000" b="1" dirty="0"/>
              <a:t>Sprint Mobile Grant – </a:t>
            </a:r>
            <a:r>
              <a:rPr lang="en-US" sz="2000" dirty="0"/>
              <a:t>State funded</a:t>
            </a:r>
            <a:r>
              <a:rPr lang="en-US" sz="2000" b="1" dirty="0"/>
              <a:t> </a:t>
            </a:r>
          </a:p>
          <a:p>
            <a:pPr marL="0" indent="0" algn="ctr">
              <a:buNone/>
            </a:pPr>
            <a:r>
              <a:rPr lang="en-US" sz="2000" dirty="0"/>
              <a:t>2024 = $34,432</a:t>
            </a:r>
          </a:p>
          <a:p>
            <a:pPr marL="0" indent="0" algn="ctr">
              <a:buNone/>
            </a:pPr>
            <a:r>
              <a:rPr lang="en-US" sz="2000" dirty="0"/>
              <a:t>2025 = $37,738</a:t>
            </a:r>
          </a:p>
          <a:p>
            <a:pPr marL="0" indent="0" algn="ctr">
              <a:buNone/>
            </a:pPr>
            <a:r>
              <a:rPr lang="en-US" sz="2000" dirty="0"/>
              <a:t> 2026 = $26,250</a:t>
            </a:r>
          </a:p>
          <a:p>
            <a:pPr marL="0" indent="0" algn="ctr">
              <a:buNone/>
            </a:pPr>
            <a:r>
              <a:rPr lang="en-US" sz="2000" b="1" dirty="0"/>
              <a:t>2026 payable in 2027 projection = $40,467</a:t>
            </a:r>
          </a:p>
          <a:p>
            <a:pPr marL="0" indent="0" algn="ctr">
              <a:buNone/>
            </a:pPr>
            <a:endParaRPr lang="en-US" sz="1500" b="1" dirty="0"/>
          </a:p>
          <a:p>
            <a:pPr marL="0" indent="0" algn="ctr">
              <a:buNone/>
            </a:pPr>
            <a:r>
              <a:rPr lang="en-US" sz="2000" b="1" dirty="0"/>
              <a:t>Total Proposed Levy 2027 = $475,000</a:t>
            </a:r>
          </a:p>
          <a:p>
            <a:pPr marL="0" indent="0" algn="ctr">
              <a:buNone/>
            </a:pPr>
            <a:r>
              <a:rPr lang="en-US" sz="2000" b="1" dirty="0"/>
              <a:t> (try to keep levy consistent)</a:t>
            </a:r>
          </a:p>
          <a:p>
            <a:pPr marL="0" indent="0" algn="ctr">
              <a:buNone/>
            </a:pPr>
            <a:endParaRPr lang="en-US" sz="1500" dirty="0"/>
          </a:p>
          <a:p>
            <a:pPr marL="0" indent="0" algn="ctr">
              <a:buNone/>
            </a:pPr>
            <a:r>
              <a:rPr lang="en-US" sz="2600" b="1" dirty="0"/>
              <a:t>Alternative</a:t>
            </a:r>
            <a:r>
              <a:rPr lang="en-US" sz="2000" dirty="0"/>
              <a:t> – dissolve joint powers</a:t>
            </a:r>
          </a:p>
          <a:p>
            <a:pPr marL="0" indent="0" algn="ctr">
              <a:buNone/>
            </a:pPr>
            <a:r>
              <a:rPr lang="en-US" sz="2000" dirty="0"/>
              <a:t> turn it over to the hospital</a:t>
            </a:r>
          </a:p>
        </p:txBody>
      </p:sp>
    </p:spTree>
    <p:extLst>
      <p:ext uri="{BB962C8B-B14F-4D97-AF65-F5344CB8AC3E}">
        <p14:creationId xmlns:p14="http://schemas.microsoft.com/office/powerpoint/2010/main" val="298408250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DEE2AD96-B495-4E06-9291-B71706F72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53CF6D67-C5A8-4ADD-9E8E-1E38CA1D3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86909FA0-B515-4681-B7A8-FA281D133B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21C9FE86-FCC3-4A31-AA1C-C882262B7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xmlns="" id="{7D96243B-ECED-4B71-8E06-AE9A285EA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xmlns="" id="{A09989E4-EFDC-4A90-A633-E0525FB413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92FAD0E7-1E23-4294-2675-DFC03F24ABDA}"/>
              </a:ext>
            </a:extLst>
          </p:cNvPr>
          <p:cNvSpPr>
            <a:spLocks noGrp="1"/>
          </p:cNvSpPr>
          <p:nvPr>
            <p:ph type="title"/>
          </p:nvPr>
        </p:nvSpPr>
        <p:spPr>
          <a:xfrm>
            <a:off x="826396" y="586855"/>
            <a:ext cx="4230100" cy="3387497"/>
          </a:xfrm>
        </p:spPr>
        <p:txBody>
          <a:bodyPr anchor="b">
            <a:normAutofit/>
          </a:bodyPr>
          <a:lstStyle/>
          <a:p>
            <a:pPr algn="r"/>
            <a:r>
              <a:rPr lang="en-US" sz="4000" b="1">
                <a:solidFill>
                  <a:srgbClr val="FFFFFF"/>
                </a:solidFill>
              </a:rPr>
              <a:t>Fire Department Services</a:t>
            </a:r>
          </a:p>
        </p:txBody>
      </p:sp>
      <p:sp>
        <p:nvSpPr>
          <p:cNvPr id="3" name="Content Placeholder 2">
            <a:extLst>
              <a:ext uri="{FF2B5EF4-FFF2-40B4-BE49-F238E27FC236}">
                <a16:creationId xmlns:a16="http://schemas.microsoft.com/office/drawing/2014/main" xmlns="" id="{3884B707-1927-0D1B-1F53-3C066727BAF4}"/>
              </a:ext>
            </a:extLst>
          </p:cNvPr>
          <p:cNvSpPr>
            <a:spLocks noGrp="1"/>
          </p:cNvSpPr>
          <p:nvPr>
            <p:ph idx="1"/>
          </p:nvPr>
        </p:nvSpPr>
        <p:spPr>
          <a:xfrm>
            <a:off x="5747657" y="211015"/>
            <a:ext cx="6195527" cy="6330462"/>
          </a:xfrm>
        </p:spPr>
        <p:txBody>
          <a:bodyPr anchor="ctr">
            <a:normAutofit/>
          </a:bodyPr>
          <a:lstStyle/>
          <a:p>
            <a:pPr marL="0" indent="0">
              <a:buNone/>
            </a:pPr>
            <a:r>
              <a:rPr lang="en-US" sz="2000" b="1" dirty="0"/>
              <a:t>	Perham Fire Department</a:t>
            </a:r>
          </a:p>
          <a:p>
            <a:pPr marL="457200" lvl="1" indent="0">
              <a:buNone/>
            </a:pPr>
            <a:r>
              <a:rPr lang="en-US" sz="2000" dirty="0"/>
              <a:t>Serves </a:t>
            </a:r>
            <a:r>
              <a:rPr lang="en-US" sz="2000" b="1" dirty="0"/>
              <a:t>32 sections </a:t>
            </a:r>
            <a:r>
              <a:rPr lang="en-US" sz="2000" dirty="0"/>
              <a:t>of Pine Lake Township</a:t>
            </a:r>
          </a:p>
          <a:p>
            <a:pPr marL="457200" lvl="1" indent="0">
              <a:buNone/>
            </a:pPr>
            <a:r>
              <a:rPr lang="en-US" sz="2000" dirty="0"/>
              <a:t>Levy is split between City of Perham (50%) and Townships (50%) – based on Net Tax Capacity</a:t>
            </a:r>
          </a:p>
          <a:p>
            <a:pPr marL="457200" lvl="1" indent="0">
              <a:buNone/>
            </a:pPr>
            <a:endParaRPr lang="en-US" sz="2000" dirty="0"/>
          </a:p>
          <a:p>
            <a:pPr marL="457200" lvl="1" indent="0">
              <a:buNone/>
            </a:pPr>
            <a:r>
              <a:rPr lang="en-US" sz="2000" dirty="0"/>
              <a:t>2025 = 192 TOTAL CALLS – 6 Pine Lake Township</a:t>
            </a:r>
          </a:p>
          <a:p>
            <a:pPr marL="457200" lvl="1" indent="0" algn="ctr">
              <a:buNone/>
            </a:pPr>
            <a:r>
              <a:rPr lang="en-US" sz="2000" dirty="0"/>
              <a:t>2024 --  $38,997</a:t>
            </a:r>
          </a:p>
          <a:p>
            <a:pPr marL="457200" lvl="1" indent="0" algn="ctr">
              <a:buNone/>
            </a:pPr>
            <a:r>
              <a:rPr lang="en-US" sz="2000" dirty="0"/>
              <a:t>2025 -- $39,081</a:t>
            </a:r>
          </a:p>
          <a:p>
            <a:pPr marL="457200" lvl="1" indent="0" algn="ctr">
              <a:buNone/>
            </a:pPr>
            <a:r>
              <a:rPr lang="en-US" sz="2000" b="1" dirty="0"/>
              <a:t>2026 -- $38,713</a:t>
            </a:r>
          </a:p>
          <a:p>
            <a:pPr marL="457200" lvl="1" indent="0">
              <a:buNone/>
            </a:pPr>
            <a:endParaRPr lang="en-US" sz="2000" dirty="0"/>
          </a:p>
          <a:p>
            <a:pPr marL="457200" lvl="1" indent="0">
              <a:buNone/>
            </a:pPr>
            <a:r>
              <a:rPr lang="en-US" sz="2000" b="1" dirty="0"/>
              <a:t>    New York Mills Fire Department</a:t>
            </a:r>
          </a:p>
          <a:p>
            <a:pPr marL="457200" lvl="1" indent="0">
              <a:buNone/>
            </a:pPr>
            <a:r>
              <a:rPr lang="en-US" sz="2000" dirty="0"/>
              <a:t>Serves </a:t>
            </a:r>
            <a:r>
              <a:rPr lang="en-US" sz="2000" b="1" dirty="0"/>
              <a:t>4 sections </a:t>
            </a:r>
            <a:r>
              <a:rPr lang="en-US" sz="2000" dirty="0"/>
              <a:t>of Pine Lake Township</a:t>
            </a:r>
          </a:p>
          <a:p>
            <a:pPr marL="457200" lvl="1" indent="0">
              <a:buNone/>
            </a:pPr>
            <a:r>
              <a:rPr lang="en-US" sz="2000" dirty="0"/>
              <a:t>Levy is split between City of New York Mills (50%) and Townships (50%)  -- based on Net Tax Capacity</a:t>
            </a:r>
          </a:p>
          <a:p>
            <a:pPr marL="457200" lvl="1" indent="0" algn="ctr">
              <a:buNone/>
            </a:pPr>
            <a:endParaRPr lang="en-US" sz="2000" dirty="0"/>
          </a:p>
          <a:p>
            <a:pPr marL="457200" lvl="1" indent="0" algn="ctr">
              <a:buNone/>
            </a:pPr>
            <a:r>
              <a:rPr lang="en-US" sz="2000" b="1" dirty="0"/>
              <a:t>2026 -- $1,894</a:t>
            </a:r>
          </a:p>
          <a:p>
            <a:pPr marL="457200" lvl="1" indent="0">
              <a:buNone/>
            </a:pPr>
            <a:endParaRPr lang="en-US" sz="2000" dirty="0"/>
          </a:p>
        </p:txBody>
      </p:sp>
    </p:spTree>
    <p:extLst>
      <p:ext uri="{BB962C8B-B14F-4D97-AF65-F5344CB8AC3E}">
        <p14:creationId xmlns:p14="http://schemas.microsoft.com/office/powerpoint/2010/main" val="124769730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EE2AD96-B495-4E06-9291-B71706F72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53CF6D67-C5A8-4ADD-9E8E-1E38CA1D3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86909FA0-B515-4681-B7A8-FA281D133B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21C9FE86-FCC3-4A31-AA1C-C882262B7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7D96243B-ECED-4B71-8E06-AE9A285EA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A09989E4-EFDC-4A90-A633-E0525FB413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4FA98481-576C-1030-34A2-A40F5B78F0E3}"/>
              </a:ext>
            </a:extLst>
          </p:cNvPr>
          <p:cNvSpPr>
            <a:spLocks noGrp="1"/>
          </p:cNvSpPr>
          <p:nvPr>
            <p:ph type="title"/>
          </p:nvPr>
        </p:nvSpPr>
        <p:spPr>
          <a:xfrm>
            <a:off x="826396" y="586855"/>
            <a:ext cx="4230100" cy="3387497"/>
          </a:xfrm>
        </p:spPr>
        <p:txBody>
          <a:bodyPr anchor="b">
            <a:normAutofit/>
          </a:bodyPr>
          <a:lstStyle/>
          <a:p>
            <a:pPr algn="r"/>
            <a:r>
              <a:rPr lang="en-US" sz="4000" b="1" dirty="0">
                <a:solidFill>
                  <a:srgbClr val="FFFFFF"/>
                </a:solidFill>
              </a:rPr>
              <a:t>Fund Expense Breakdown</a:t>
            </a:r>
          </a:p>
        </p:txBody>
      </p:sp>
      <p:sp>
        <p:nvSpPr>
          <p:cNvPr id="3" name="Content Placeholder 2">
            <a:extLst>
              <a:ext uri="{FF2B5EF4-FFF2-40B4-BE49-F238E27FC236}">
                <a16:creationId xmlns:a16="http://schemas.microsoft.com/office/drawing/2014/main" xmlns="" id="{97955428-296D-D389-D226-0355C6BFC43A}"/>
              </a:ext>
            </a:extLst>
          </p:cNvPr>
          <p:cNvSpPr>
            <a:spLocks noGrp="1"/>
          </p:cNvSpPr>
          <p:nvPr>
            <p:ph idx="1"/>
          </p:nvPr>
        </p:nvSpPr>
        <p:spPr>
          <a:xfrm>
            <a:off x="6503158" y="140677"/>
            <a:ext cx="4862447" cy="6523891"/>
          </a:xfrm>
        </p:spPr>
        <p:txBody>
          <a:bodyPr anchor="ctr">
            <a:normAutofit/>
          </a:bodyPr>
          <a:lstStyle/>
          <a:p>
            <a:pPr marL="0" indent="0">
              <a:buNone/>
            </a:pPr>
            <a:r>
              <a:rPr lang="en-US" sz="2000" dirty="0"/>
              <a:t>	</a:t>
            </a:r>
            <a:r>
              <a:rPr lang="en-US" sz="2000" b="1" dirty="0"/>
              <a:t>Road and Bridge Fund</a:t>
            </a:r>
          </a:p>
          <a:p>
            <a:pPr marL="457200" lvl="1" indent="0">
              <a:buNone/>
            </a:pPr>
            <a:r>
              <a:rPr lang="en-US" sz="2000" dirty="0"/>
              <a:t>     Rebuilding roads, Maintenance, Blading, Repairs, Stabilizer, Crack Sealing, Mowing Ditches, Brush/Tree Removal, Weed Spraying, Culverts, Snow Removal, Sand and Salt </a:t>
            </a:r>
          </a:p>
          <a:p>
            <a:pPr marL="457200" lvl="1" indent="0">
              <a:buNone/>
            </a:pPr>
            <a:r>
              <a:rPr lang="en-US" sz="2000" dirty="0"/>
              <a:t>	</a:t>
            </a:r>
          </a:p>
          <a:p>
            <a:pPr marL="457200" lvl="1" indent="0">
              <a:buNone/>
            </a:pPr>
            <a:r>
              <a:rPr lang="en-US" sz="2000" dirty="0"/>
              <a:t>	</a:t>
            </a:r>
            <a:r>
              <a:rPr lang="en-US" sz="2000" b="1" dirty="0"/>
              <a:t>EMS and Fire Department Fund</a:t>
            </a:r>
          </a:p>
          <a:p>
            <a:pPr marL="457200" lvl="1" indent="0">
              <a:buNone/>
            </a:pPr>
            <a:r>
              <a:rPr lang="en-US" sz="2000" dirty="0"/>
              <a:t>     Perham </a:t>
            </a:r>
            <a:r>
              <a:rPr lang="en-US" sz="2000" b="1" dirty="0"/>
              <a:t>ALS</a:t>
            </a:r>
            <a:r>
              <a:rPr lang="en-US" sz="2000" dirty="0"/>
              <a:t> Ambulance, Perham and New York Mills Fire Department</a:t>
            </a:r>
          </a:p>
          <a:p>
            <a:pPr marL="457200" lvl="1" indent="0">
              <a:buNone/>
            </a:pPr>
            <a:endParaRPr lang="en-US" sz="2000" dirty="0"/>
          </a:p>
          <a:p>
            <a:pPr marL="457200" lvl="1" indent="0">
              <a:buNone/>
            </a:pPr>
            <a:r>
              <a:rPr lang="en-US" sz="2000" b="1" dirty="0"/>
              <a:t>	General Fund</a:t>
            </a:r>
          </a:p>
          <a:p>
            <a:pPr marL="457200" lvl="1" indent="0">
              <a:buNone/>
            </a:pPr>
            <a:r>
              <a:rPr lang="en-US" sz="2000" b="1" dirty="0"/>
              <a:t>	</a:t>
            </a:r>
            <a:r>
              <a:rPr lang="en-US" sz="2000" dirty="0"/>
              <a:t>Insurance, Gopher/Beaver Bounty, Election costs, Officer Costs, Donations, Supplies/Equipment, Electric/Internet/website, Building/Site Improvements  </a:t>
            </a:r>
          </a:p>
          <a:p>
            <a:pPr marL="457200" lvl="1" indent="0">
              <a:buNone/>
            </a:pPr>
            <a:endParaRPr lang="en-US" sz="2000" dirty="0"/>
          </a:p>
          <a:p>
            <a:pPr marL="457200" lvl="1" indent="0">
              <a:buNone/>
            </a:pPr>
            <a:r>
              <a:rPr lang="en-US" sz="2000" dirty="0"/>
              <a:t>	</a:t>
            </a:r>
            <a:r>
              <a:rPr lang="en-US" sz="2000" b="1" dirty="0"/>
              <a:t>Disaster Fund </a:t>
            </a:r>
          </a:p>
          <a:p>
            <a:pPr marL="457200" lvl="1" indent="0">
              <a:buNone/>
            </a:pPr>
            <a:r>
              <a:rPr lang="en-US" sz="2000" b="1" dirty="0"/>
              <a:t>  </a:t>
            </a:r>
            <a:r>
              <a:rPr lang="en-US" sz="2000" dirty="0"/>
              <a:t>Unforeseen major expenses</a:t>
            </a:r>
            <a:r>
              <a:rPr lang="en-US" sz="2000" b="1" dirty="0"/>
              <a:t> </a:t>
            </a:r>
          </a:p>
        </p:txBody>
      </p:sp>
    </p:spTree>
    <p:extLst>
      <p:ext uri="{BB962C8B-B14F-4D97-AF65-F5344CB8AC3E}">
        <p14:creationId xmlns:p14="http://schemas.microsoft.com/office/powerpoint/2010/main" val="274808287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3DC99F74-FEAF-C07F-D1BA-091033A156FC}"/>
              </a:ext>
            </a:extLst>
          </p:cNvPr>
          <p:cNvPicPr>
            <a:picLocks noGrp="1" noChangeAspect="1"/>
          </p:cNvPicPr>
          <p:nvPr>
            <p:ph idx="1"/>
          </p:nvPr>
        </p:nvPicPr>
        <p:blipFill>
          <a:blip r:embed="rId2"/>
          <a:stretch>
            <a:fillRect/>
          </a:stretch>
        </p:blipFill>
        <p:spPr>
          <a:xfrm>
            <a:off x="3310306" y="-211015"/>
            <a:ext cx="7275631" cy="7350369"/>
          </a:xfrm>
          <a:prstGeom prst="rect">
            <a:avLst/>
          </a:prstGeom>
        </p:spPr>
      </p:pic>
      <p:sp>
        <p:nvSpPr>
          <p:cNvPr id="7" name="Title 6">
            <a:extLst>
              <a:ext uri="{FF2B5EF4-FFF2-40B4-BE49-F238E27FC236}">
                <a16:creationId xmlns:a16="http://schemas.microsoft.com/office/drawing/2014/main" xmlns="" id="{710D56D2-A90D-8D07-E451-5E2D346F60FB}"/>
              </a:ext>
            </a:extLst>
          </p:cNvPr>
          <p:cNvSpPr>
            <a:spLocks noGrp="1"/>
          </p:cNvSpPr>
          <p:nvPr>
            <p:ph type="title"/>
          </p:nvPr>
        </p:nvSpPr>
        <p:spPr>
          <a:xfrm>
            <a:off x="728295" y="957478"/>
            <a:ext cx="3667860" cy="1047168"/>
          </a:xfrm>
        </p:spPr>
        <p:txBody>
          <a:bodyPr>
            <a:normAutofit fontScale="90000"/>
          </a:bodyPr>
          <a:lstStyle/>
          <a:p>
            <a:pPr algn="ctr"/>
            <a:r>
              <a:rPr lang="en-US" b="1" i="1" dirty="0">
                <a:solidFill>
                  <a:schemeClr val="accent6">
                    <a:lumMod val="75000"/>
                  </a:schemeClr>
                </a:solidFill>
              </a:rPr>
              <a:t>Annual Report</a:t>
            </a:r>
            <a:br>
              <a:rPr lang="en-US" b="1" i="1" dirty="0">
                <a:solidFill>
                  <a:schemeClr val="accent6">
                    <a:lumMod val="75000"/>
                  </a:schemeClr>
                </a:solidFill>
              </a:rPr>
            </a:br>
            <a:r>
              <a:rPr lang="en-US" sz="3100" b="1" i="1" dirty="0">
                <a:solidFill>
                  <a:schemeClr val="accent6">
                    <a:lumMod val="75000"/>
                  </a:schemeClr>
                </a:solidFill>
              </a:rPr>
              <a:t>(Handouts)</a:t>
            </a:r>
            <a:br>
              <a:rPr lang="en-US" sz="3100" b="1" i="1" dirty="0">
                <a:solidFill>
                  <a:schemeClr val="accent6">
                    <a:lumMod val="75000"/>
                  </a:schemeClr>
                </a:solidFill>
              </a:rPr>
            </a:br>
            <a:endParaRPr lang="en-US" sz="3100" b="1" i="1" dirty="0">
              <a:solidFill>
                <a:schemeClr val="accent6">
                  <a:lumMod val="75000"/>
                </a:schemeClr>
              </a:solidFill>
            </a:endParaRPr>
          </a:p>
        </p:txBody>
      </p:sp>
      <p:pic>
        <p:nvPicPr>
          <p:cNvPr id="9" name="Picture 8">
            <a:extLst>
              <a:ext uri="{FF2B5EF4-FFF2-40B4-BE49-F238E27FC236}">
                <a16:creationId xmlns:a16="http://schemas.microsoft.com/office/drawing/2014/main" xmlns="" id="{7D17E8A3-F3AF-C243-B7DC-F150BC0156D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429239" y="2507080"/>
            <a:ext cx="2215174" cy="3067163"/>
          </a:xfrm>
          <a:prstGeom prst="rect">
            <a:avLst/>
          </a:prstGeom>
        </p:spPr>
      </p:pic>
      <p:pic>
        <p:nvPicPr>
          <p:cNvPr id="12" name="Picture 11">
            <a:extLst>
              <a:ext uri="{FF2B5EF4-FFF2-40B4-BE49-F238E27FC236}">
                <a16:creationId xmlns:a16="http://schemas.microsoft.com/office/drawing/2014/main" xmlns="" id="{838CC23D-E2DE-BF4C-5906-D4A2C101847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8881694" y="2507081"/>
            <a:ext cx="2215172" cy="3067162"/>
          </a:xfrm>
          <a:prstGeom prst="rect">
            <a:avLst/>
          </a:prstGeom>
        </p:spPr>
      </p:pic>
    </p:spTree>
    <p:extLst>
      <p:ext uri="{BB962C8B-B14F-4D97-AF65-F5344CB8AC3E}">
        <p14:creationId xmlns:p14="http://schemas.microsoft.com/office/powerpoint/2010/main" val="66312203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xmlns="" id="{CCC451C2-6AA5-DD17-820B-1306EC5A052D}"/>
              </a:ext>
            </a:extLst>
          </p:cNvPr>
          <p:cNvSpPr>
            <a:spLocks noGrp="1"/>
          </p:cNvSpPr>
          <p:nvPr>
            <p:ph idx="1"/>
          </p:nvPr>
        </p:nvSpPr>
        <p:spPr>
          <a:xfrm>
            <a:off x="161357" y="0"/>
            <a:ext cx="10515600" cy="7130264"/>
          </a:xfrm>
        </p:spPr>
        <p:txBody>
          <a:bodyPr>
            <a:noAutofit/>
          </a:bodyPr>
          <a:lstStyle/>
          <a:p>
            <a:r>
              <a:rPr lang="en-US" sz="1400" b="1" dirty="0"/>
              <a:t>PINE LAKE TOWNSHIP</a:t>
            </a:r>
            <a:endParaRPr lang="en-US" sz="1400" dirty="0"/>
          </a:p>
          <a:p>
            <a:r>
              <a:rPr lang="en-US" sz="1400" b="1" dirty="0"/>
              <a:t>Annual Road Report </a:t>
            </a:r>
            <a:r>
              <a:rPr lang="en-US" sz="1200" dirty="0"/>
              <a:t>– </a:t>
            </a:r>
            <a:r>
              <a:rPr lang="en-US" sz="1200" b="1" dirty="0"/>
              <a:t>Road and Bridge Fund</a:t>
            </a:r>
          </a:p>
          <a:p>
            <a:r>
              <a:rPr lang="en-US" sz="1200" dirty="0"/>
              <a:t>For the year ending </a:t>
            </a:r>
            <a:r>
              <a:rPr lang="en-US" sz="1400" b="1" dirty="0"/>
              <a:t>December 31, 2025</a:t>
            </a:r>
          </a:p>
          <a:p>
            <a:r>
              <a:rPr lang="en-US" sz="1200" b="1" dirty="0"/>
              <a:t>Introduction</a:t>
            </a:r>
          </a:p>
          <a:p>
            <a:r>
              <a:rPr lang="en-US" sz="1200" dirty="0"/>
              <a:t>The township road system remained in generally good condition throughout the year, with routine grading, gravel application, repairs, and snow removal completed as needed.  This report provides an overview of the year’s maintenance activities, budget use, and priorities moving into the next year.</a:t>
            </a:r>
          </a:p>
          <a:p>
            <a:r>
              <a:rPr lang="en-US" sz="1200" b="1" dirty="0"/>
              <a:t>Road Condition Summary</a:t>
            </a:r>
            <a:endParaRPr lang="en-US" sz="1200" dirty="0"/>
          </a:p>
          <a:p>
            <a:r>
              <a:rPr lang="en-US" sz="1200" dirty="0"/>
              <a:t>Gravel roads generally held up well.  470</a:t>
            </a:r>
            <a:r>
              <a:rPr lang="en-US" sz="1200" baseline="30000" dirty="0"/>
              <a:t>th</a:t>
            </a:r>
            <a:r>
              <a:rPr lang="en-US" sz="1200" dirty="0"/>
              <a:t> and 460</a:t>
            </a:r>
            <a:r>
              <a:rPr lang="en-US" sz="1200" baseline="30000" dirty="0"/>
              <a:t>th</a:t>
            </a:r>
            <a:r>
              <a:rPr lang="en-US" sz="1200" dirty="0"/>
              <a:t> continue to be high traffic roads that need constant attention.  Paved sections show minor cracking and edge wear.  490</a:t>
            </a:r>
            <a:r>
              <a:rPr lang="en-US" sz="1200" baseline="30000" dirty="0"/>
              <a:t>th</a:t>
            </a:r>
            <a:r>
              <a:rPr lang="en-US" sz="1200" dirty="0"/>
              <a:t> continues to show signs of breakup.  505</a:t>
            </a:r>
            <a:r>
              <a:rPr lang="en-US" sz="1200" baseline="30000" dirty="0"/>
              <a:t>th</a:t>
            </a:r>
            <a:r>
              <a:rPr lang="en-US" sz="1200" dirty="0"/>
              <a:t> has recurring   potholes.   </a:t>
            </a:r>
          </a:p>
          <a:p>
            <a:r>
              <a:rPr lang="en-US" sz="1200" b="1" dirty="0"/>
              <a:t>Maintenance Completed</a:t>
            </a:r>
          </a:p>
          <a:p>
            <a:r>
              <a:rPr lang="en-US" sz="1200" dirty="0"/>
              <a:t>Gravel was added to 450</a:t>
            </a:r>
            <a:r>
              <a:rPr lang="en-US" sz="1200" baseline="30000" dirty="0"/>
              <a:t>th</a:t>
            </a:r>
            <a:r>
              <a:rPr lang="en-US" sz="1200" dirty="0"/>
              <a:t>.  Spot patching the paved roads was completed to maintain drivability.  Regular mowing (twice a year) and brush cutting were performed to maintain visibility and safety along roadways.  Chloride was added to 410, 450, 460, 470.  Spot mowing was done in the fall to eradicate Spotted Knapweed, an invasive species.  The township cost-shared brush removal in the right-of-way along a portion of the snowmobile trail with Perham snowmobile club. Landscaped (moved dirt, planted grass on south side of town hall, placed rocks and plants around hall)</a:t>
            </a:r>
          </a:p>
          <a:p>
            <a:r>
              <a:rPr lang="en-US" sz="1200" dirty="0"/>
              <a:t> </a:t>
            </a:r>
            <a:r>
              <a:rPr lang="en-US" sz="1200" b="1" dirty="0"/>
              <a:t>Road Expenditures</a:t>
            </a:r>
            <a:endParaRPr lang="en-US" sz="1200" dirty="0"/>
          </a:p>
          <a:p>
            <a:r>
              <a:rPr lang="en-US" sz="1200" dirty="0"/>
              <a:t>Total road expenditures </a:t>
            </a:r>
            <a:r>
              <a:rPr lang="en-US" sz="1200" b="1" dirty="0"/>
              <a:t>	$185,233</a:t>
            </a:r>
            <a:r>
              <a:rPr lang="en-US" sz="1000" dirty="0"/>
              <a:t> (2025)		</a:t>
            </a:r>
            <a:r>
              <a:rPr lang="en-US" sz="1200" b="1" dirty="0"/>
              <a:t>$255,000 </a:t>
            </a:r>
            <a:r>
              <a:rPr lang="en-US" sz="1000" dirty="0"/>
              <a:t>(5-year average)		</a:t>
            </a:r>
            <a:endParaRPr lang="en-US" sz="1200" dirty="0"/>
          </a:p>
          <a:p>
            <a:r>
              <a:rPr lang="en-US" sz="1200" dirty="0"/>
              <a:t>Repairs/Maintenance	$65,347			$87,961</a:t>
            </a:r>
          </a:p>
          <a:p>
            <a:r>
              <a:rPr lang="en-US" sz="1200" dirty="0"/>
              <a:t>Grading		$37,229			$52,005</a:t>
            </a:r>
          </a:p>
          <a:p>
            <a:r>
              <a:rPr lang="en-US" sz="1200" dirty="0"/>
              <a:t>Snow removal	$47,945			$45,511 </a:t>
            </a:r>
            <a:r>
              <a:rPr lang="en-US" sz="1000" dirty="0"/>
              <a:t>($23,534 - $67,420)</a:t>
            </a:r>
            <a:endParaRPr lang="en-US" sz="1200" dirty="0"/>
          </a:p>
          <a:p>
            <a:r>
              <a:rPr lang="en-US" sz="1200" dirty="0"/>
              <a:t>Road Stabilizer	$17,917			$13,004	</a:t>
            </a:r>
          </a:p>
          <a:p>
            <a:r>
              <a:rPr lang="en-US" sz="1200" dirty="0"/>
              <a:t>Other		$16,795	(Brush/tree removal, mowing, signs, weeds, paving, crack sealing, culverts, </a:t>
            </a:r>
            <a:r>
              <a:rPr lang="en-US" sz="1200" dirty="0" err="1"/>
              <a:t>etc</a:t>
            </a:r>
            <a:r>
              <a:rPr lang="en-US" sz="1200" dirty="0"/>
              <a:t>)</a:t>
            </a:r>
          </a:p>
          <a:p>
            <a:r>
              <a:rPr lang="en-US" sz="1200" dirty="0"/>
              <a:t> </a:t>
            </a:r>
            <a:r>
              <a:rPr lang="en-US" sz="1200" b="1" dirty="0"/>
              <a:t>Contractors  </a:t>
            </a:r>
            <a:r>
              <a:rPr lang="en-US" sz="1200" dirty="0"/>
              <a:t>Road maintenance was completed by contracted providers, including grading, gravel work, snow removal, and minor repairs.  Road Maintenance Service serviced the east side of the township and North Central serviced the west side of the township.  Contractors met our expectations and responded promptly to weather-related needs.  Moving forward, Road Maintenance sold the grading and snow removal to Tom Manning.  Larger projects will be handled as per Statute.</a:t>
            </a:r>
          </a:p>
          <a:p>
            <a:r>
              <a:rPr lang="en-US" sz="1200" b="1" dirty="0"/>
              <a:t>Recommendations for the coming year  </a:t>
            </a:r>
            <a:r>
              <a:rPr lang="en-US" sz="1200" dirty="0"/>
              <a:t>Looking ahead, the township plans to continue routine maintenance, address identified concerns and evaluate long-term needs.  A comprehensive road trip in May will determine what projects need to be completed.</a:t>
            </a:r>
          </a:p>
          <a:p>
            <a:r>
              <a:rPr lang="en-US" sz="1200" dirty="0"/>
              <a:t> </a:t>
            </a:r>
          </a:p>
          <a:p>
            <a:r>
              <a:rPr lang="en-US" sz="1200" b="1" dirty="0"/>
              <a:t>Submitted by</a:t>
            </a:r>
            <a:endParaRPr lang="en-US" sz="1200" dirty="0"/>
          </a:p>
          <a:p>
            <a:r>
              <a:rPr lang="en-US" sz="1200" dirty="0"/>
              <a:t>Bob Sieling, chairman   </a:t>
            </a:r>
          </a:p>
          <a:p>
            <a:endParaRPr lang="en-US" sz="1200" dirty="0"/>
          </a:p>
        </p:txBody>
      </p:sp>
      <p:sp>
        <p:nvSpPr>
          <p:cNvPr id="7" name="Title 6">
            <a:extLst>
              <a:ext uri="{FF2B5EF4-FFF2-40B4-BE49-F238E27FC236}">
                <a16:creationId xmlns:a16="http://schemas.microsoft.com/office/drawing/2014/main" xmlns="" id="{E7B60229-7198-AFF8-8E7A-E09966631006}"/>
              </a:ext>
            </a:extLst>
          </p:cNvPr>
          <p:cNvSpPr>
            <a:spLocks noGrp="1"/>
          </p:cNvSpPr>
          <p:nvPr>
            <p:ph type="title"/>
          </p:nvPr>
        </p:nvSpPr>
        <p:spPr>
          <a:xfrm>
            <a:off x="5419157" y="227531"/>
            <a:ext cx="5383658" cy="902625"/>
          </a:xfrm>
        </p:spPr>
        <p:txBody>
          <a:bodyPr>
            <a:normAutofit/>
          </a:bodyPr>
          <a:lstStyle/>
          <a:p>
            <a:r>
              <a:rPr lang="en-US" b="1" i="1" dirty="0">
                <a:solidFill>
                  <a:srgbClr val="00B050"/>
                </a:solidFill>
              </a:rPr>
              <a:t>Road Report (Handout)</a:t>
            </a:r>
          </a:p>
        </p:txBody>
      </p:sp>
    </p:spTree>
    <p:extLst>
      <p:ext uri="{BB962C8B-B14F-4D97-AF65-F5344CB8AC3E}">
        <p14:creationId xmlns:p14="http://schemas.microsoft.com/office/powerpoint/2010/main" val="2336124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2367</TotalTime>
  <Words>503</Words>
  <Application>Microsoft Office PowerPoint</Application>
  <PresentationFormat>Widescreen</PresentationFormat>
  <Paragraphs>122</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Pine Lake Township</vt:lpstr>
      <vt:lpstr>Introductions</vt:lpstr>
      <vt:lpstr>Other information</vt:lpstr>
      <vt:lpstr>PowerPoint Presentation</vt:lpstr>
      <vt:lpstr>Emergency Medical Service</vt:lpstr>
      <vt:lpstr>Fire Department Services</vt:lpstr>
      <vt:lpstr>Fund Expense Breakdown</vt:lpstr>
      <vt:lpstr>Annual Report (Handouts) </vt:lpstr>
      <vt:lpstr>Road Report (Handout)</vt:lpstr>
      <vt:lpstr>Revenue summary</vt:lpstr>
      <vt:lpstr>Expense by Fund </vt:lpstr>
      <vt:lpstr>2026 Levy proposal  payable in 2027 </vt:lpstr>
      <vt:lpstr>2026 </vt:lpstr>
      <vt:lpstr>Questions or Comments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Sieling</dc:creator>
  <cp:lastModifiedBy>Microsoft account</cp:lastModifiedBy>
  <cp:revision>137</cp:revision>
  <cp:lastPrinted>2025-03-04T21:09:30Z</cp:lastPrinted>
  <dcterms:created xsi:type="dcterms:W3CDTF">2025-01-31T18:45:12Z</dcterms:created>
  <dcterms:modified xsi:type="dcterms:W3CDTF">2026-03-02T16:48:05Z</dcterms:modified>
</cp:coreProperties>
</file>